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268" r:id="rId2"/>
    <p:sldId id="304" r:id="rId3"/>
    <p:sldId id="272" r:id="rId4"/>
    <p:sldId id="270" r:id="rId5"/>
    <p:sldId id="271" r:id="rId6"/>
    <p:sldId id="297" r:id="rId7"/>
    <p:sldId id="298" r:id="rId8"/>
    <p:sldId id="301" r:id="rId9"/>
    <p:sldId id="300" r:id="rId10"/>
    <p:sldId id="299" r:id="rId11"/>
    <p:sldId id="274" r:id="rId12"/>
    <p:sldId id="277" r:id="rId13"/>
    <p:sldId id="278" r:id="rId14"/>
    <p:sldId id="279" r:id="rId15"/>
    <p:sldId id="280" r:id="rId16"/>
    <p:sldId id="284" r:id="rId17"/>
    <p:sldId id="285" r:id="rId18"/>
    <p:sldId id="288" r:id="rId19"/>
    <p:sldId id="303" r:id="rId20"/>
    <p:sldId id="302" r:id="rId21"/>
    <p:sldId id="291" r:id="rId22"/>
    <p:sldId id="305" r:id="rId23"/>
    <p:sldId id="306" r:id="rId24"/>
    <p:sldId id="307" r:id="rId25"/>
    <p:sldId id="308" r:id="rId26"/>
    <p:sldId id="309" r:id="rId27"/>
    <p:sldId id="310" r:id="rId28"/>
    <p:sldId id="312" r:id="rId29"/>
    <p:sldId id="313" r:id="rId30"/>
    <p:sldId id="326" r:id="rId31"/>
    <p:sldId id="337" r:id="rId32"/>
    <p:sldId id="338" r:id="rId33"/>
    <p:sldId id="327" r:id="rId34"/>
    <p:sldId id="339" r:id="rId35"/>
    <p:sldId id="340" r:id="rId36"/>
    <p:sldId id="341" r:id="rId37"/>
    <p:sldId id="342" r:id="rId38"/>
    <p:sldId id="343" r:id="rId39"/>
    <p:sldId id="344" r:id="rId40"/>
    <p:sldId id="314" r:id="rId41"/>
    <p:sldId id="316" r:id="rId42"/>
    <p:sldId id="345" r:id="rId43"/>
    <p:sldId id="346" r:id="rId44"/>
    <p:sldId id="317" r:id="rId45"/>
    <p:sldId id="318" r:id="rId46"/>
    <p:sldId id="319" r:id="rId47"/>
    <p:sldId id="320" r:id="rId48"/>
    <p:sldId id="322" r:id="rId49"/>
    <p:sldId id="324" r:id="rId50"/>
    <p:sldId id="325" r:id="rId51"/>
    <p:sldId id="347" r:id="rId52"/>
    <p:sldId id="328" r:id="rId53"/>
    <p:sldId id="329" r:id="rId54"/>
    <p:sldId id="348" r:id="rId55"/>
    <p:sldId id="330" r:id="rId56"/>
    <p:sldId id="331" r:id="rId57"/>
    <p:sldId id="332" r:id="rId58"/>
    <p:sldId id="333" r:id="rId59"/>
    <p:sldId id="334" r:id="rId60"/>
    <p:sldId id="349" r:id="rId61"/>
    <p:sldId id="335" r:id="rId62"/>
    <p:sldId id="336" r:id="rId63"/>
    <p:sldId id="350" r:id="rId64"/>
    <p:sldId id="351" r:id="rId65"/>
    <p:sldId id="354" r:id="rId66"/>
    <p:sldId id="355" r:id="rId67"/>
    <p:sldId id="353" r:id="rId68"/>
    <p:sldId id="356" r:id="rId69"/>
    <p:sldId id="357" r:id="rId70"/>
    <p:sldId id="358" r:id="rId71"/>
    <p:sldId id="359" r:id="rId72"/>
    <p:sldId id="360" r:id="rId73"/>
    <p:sldId id="361" r:id="rId74"/>
    <p:sldId id="362" r:id="rId75"/>
    <p:sldId id="363" r:id="rId7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D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183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1679E9-6A6F-4228-853D-E431A83263E9}" type="doc">
      <dgm:prSet loTypeId="urn:microsoft.com/office/officeart/2005/8/layout/pyramid1" loCatId="pyramid" qsTypeId="urn:microsoft.com/office/officeart/2005/8/quickstyle/3d5" qsCatId="3D" csTypeId="urn:microsoft.com/office/officeart/2005/8/colors/accent1_2" csCatId="accent1" phldr="1"/>
      <dgm:spPr/>
    </dgm:pt>
    <dgm:pt modelId="{F73623A2-F382-4F92-B5BC-49E031738832}">
      <dgm:prSet phldrT="[Text]"/>
      <dgm:spPr/>
      <dgm:t>
        <a:bodyPr/>
        <a:lstStyle/>
        <a:p>
          <a:endParaRPr lang="el-GR" b="0" dirty="0" smtClean="0"/>
        </a:p>
        <a:p>
          <a:r>
            <a:rPr lang="el-GR" b="0" dirty="0" smtClean="0"/>
            <a:t>Τεχνικό </a:t>
          </a:r>
        </a:p>
        <a:p>
          <a:r>
            <a:rPr lang="el-GR" b="0" dirty="0" smtClean="0"/>
            <a:t>Σήμα</a:t>
          </a:r>
          <a:endParaRPr lang="el-GR" b="0" dirty="0"/>
        </a:p>
      </dgm:t>
    </dgm:pt>
    <dgm:pt modelId="{838605A9-BB38-4393-B013-191B92C2774D}" type="parTrans" cxnId="{534868EB-D0C2-4543-BB70-16BAE5ECB968}">
      <dgm:prSet/>
      <dgm:spPr/>
      <dgm:t>
        <a:bodyPr/>
        <a:lstStyle/>
        <a:p>
          <a:endParaRPr lang="el-GR"/>
        </a:p>
      </dgm:t>
    </dgm:pt>
    <dgm:pt modelId="{A21282CE-5200-4FD6-9568-D85C1B90361D}" type="sibTrans" cxnId="{534868EB-D0C2-4543-BB70-16BAE5ECB968}">
      <dgm:prSet/>
      <dgm:spPr/>
      <dgm:t>
        <a:bodyPr/>
        <a:lstStyle/>
        <a:p>
          <a:endParaRPr lang="el-GR"/>
        </a:p>
      </dgm:t>
    </dgm:pt>
    <dgm:pt modelId="{34F0939E-435B-4078-A9C7-D0C0332DEDAC}">
      <dgm:prSet phldrT="[Text]" custT="1"/>
      <dgm:spPr/>
      <dgm:t>
        <a:bodyPr/>
        <a:lstStyle/>
        <a:p>
          <a:r>
            <a:rPr lang="el-GR" sz="2000" b="1" dirty="0" smtClean="0"/>
            <a:t>Ψυχολογία της αγοράς</a:t>
          </a:r>
          <a:endParaRPr lang="el-GR" sz="2000" b="1" dirty="0"/>
        </a:p>
      </dgm:t>
    </dgm:pt>
    <dgm:pt modelId="{A6B0565E-5ABE-43DA-B9F2-9BEEB07439A8}" type="parTrans" cxnId="{E6B3E088-E1C3-4BF4-AA2D-9B4A4AF5D6D7}">
      <dgm:prSet/>
      <dgm:spPr/>
      <dgm:t>
        <a:bodyPr/>
        <a:lstStyle/>
        <a:p>
          <a:endParaRPr lang="el-GR"/>
        </a:p>
      </dgm:t>
    </dgm:pt>
    <dgm:pt modelId="{15D03B7F-709E-4A04-8297-7EE457996C9A}" type="sibTrans" cxnId="{E6B3E088-E1C3-4BF4-AA2D-9B4A4AF5D6D7}">
      <dgm:prSet/>
      <dgm:spPr/>
      <dgm:t>
        <a:bodyPr/>
        <a:lstStyle/>
        <a:p>
          <a:endParaRPr lang="el-GR"/>
        </a:p>
      </dgm:t>
    </dgm:pt>
    <dgm:pt modelId="{6CFCEF51-8E5C-4ADB-BFC6-8CBB07D37500}">
      <dgm:prSet phldrT="[Text]" custT="1"/>
      <dgm:spPr/>
      <dgm:t>
        <a:bodyPr/>
        <a:lstStyle/>
        <a:p>
          <a:r>
            <a:rPr lang="el-GR" sz="2800" b="1" dirty="0" smtClean="0"/>
            <a:t>Θεμελιώδη Δεδομένα</a:t>
          </a:r>
          <a:endParaRPr lang="el-GR" sz="2800" b="1" dirty="0"/>
        </a:p>
      </dgm:t>
    </dgm:pt>
    <dgm:pt modelId="{998A38A9-89F5-491F-AAE4-2DB59008DEE9}" type="parTrans" cxnId="{DBA39FC1-C6C3-4875-AAD4-1BD47FE75DD3}">
      <dgm:prSet/>
      <dgm:spPr/>
      <dgm:t>
        <a:bodyPr/>
        <a:lstStyle/>
        <a:p>
          <a:endParaRPr lang="el-GR"/>
        </a:p>
      </dgm:t>
    </dgm:pt>
    <dgm:pt modelId="{B9B1E8EA-7A46-45C8-9E69-15EBFBD04842}" type="sibTrans" cxnId="{DBA39FC1-C6C3-4875-AAD4-1BD47FE75DD3}">
      <dgm:prSet/>
      <dgm:spPr/>
      <dgm:t>
        <a:bodyPr/>
        <a:lstStyle/>
        <a:p>
          <a:endParaRPr lang="el-GR"/>
        </a:p>
      </dgm:t>
    </dgm:pt>
    <dgm:pt modelId="{1BB740C0-029A-4207-8E9E-44E15BCEFFCE}">
      <dgm:prSet phldrT="[Text]" custT="1"/>
      <dgm:spPr/>
      <dgm:t>
        <a:bodyPr/>
        <a:lstStyle/>
        <a:p>
          <a:r>
            <a:rPr lang="el-GR" sz="2800" b="1" dirty="0" smtClean="0"/>
            <a:t>Τάση </a:t>
          </a:r>
          <a:endParaRPr lang="el-GR" sz="2000" b="1" dirty="0"/>
        </a:p>
      </dgm:t>
    </dgm:pt>
    <dgm:pt modelId="{4BB56E0E-C715-4134-8C63-1D76701E77C0}" type="parTrans" cxnId="{C7D09046-00C4-4FF0-9A8D-4DF04842284B}">
      <dgm:prSet/>
      <dgm:spPr/>
      <dgm:t>
        <a:bodyPr/>
        <a:lstStyle/>
        <a:p>
          <a:endParaRPr lang="el-GR"/>
        </a:p>
      </dgm:t>
    </dgm:pt>
    <dgm:pt modelId="{C1DDF1CF-9372-467B-83AE-D280D242BB2B}" type="sibTrans" cxnId="{C7D09046-00C4-4FF0-9A8D-4DF04842284B}">
      <dgm:prSet/>
      <dgm:spPr/>
      <dgm:t>
        <a:bodyPr/>
        <a:lstStyle/>
        <a:p>
          <a:endParaRPr lang="el-GR"/>
        </a:p>
      </dgm:t>
    </dgm:pt>
    <dgm:pt modelId="{0AA782B2-A73E-4B02-B151-089DE50317E3}">
      <dgm:prSet phldrT="[Text]" custT="1"/>
      <dgm:spPr/>
      <dgm:t>
        <a:bodyPr/>
        <a:lstStyle/>
        <a:p>
          <a:r>
            <a:rPr lang="en-US" sz="1800" b="1" dirty="0" smtClean="0"/>
            <a:t>Momentum</a:t>
          </a:r>
          <a:endParaRPr lang="el-GR" sz="1800" b="1" dirty="0"/>
        </a:p>
      </dgm:t>
    </dgm:pt>
    <dgm:pt modelId="{EEEAF3CC-F65C-4C56-8A31-63D65B8149A8}" type="parTrans" cxnId="{43878996-9AAF-4797-9AAE-D59F54678696}">
      <dgm:prSet/>
      <dgm:spPr/>
      <dgm:t>
        <a:bodyPr/>
        <a:lstStyle/>
        <a:p>
          <a:endParaRPr lang="el-GR"/>
        </a:p>
      </dgm:t>
    </dgm:pt>
    <dgm:pt modelId="{D8B82924-3A55-4573-A339-1269C24560A4}" type="sibTrans" cxnId="{43878996-9AAF-4797-9AAE-D59F54678696}">
      <dgm:prSet/>
      <dgm:spPr/>
      <dgm:t>
        <a:bodyPr/>
        <a:lstStyle/>
        <a:p>
          <a:endParaRPr lang="el-GR"/>
        </a:p>
      </dgm:t>
    </dgm:pt>
    <dgm:pt modelId="{7F156986-E2B1-4C08-8212-761B281929A9}" type="pres">
      <dgm:prSet presAssocID="{4C1679E9-6A6F-4228-853D-E431A83263E9}" presName="Name0" presStyleCnt="0">
        <dgm:presLayoutVars>
          <dgm:dir/>
          <dgm:animLvl val="lvl"/>
          <dgm:resizeHandles val="exact"/>
        </dgm:presLayoutVars>
      </dgm:prSet>
      <dgm:spPr/>
    </dgm:pt>
    <dgm:pt modelId="{38EEEE59-D5A6-4CBE-9C05-5BDA71FBBE09}" type="pres">
      <dgm:prSet presAssocID="{F73623A2-F382-4F92-B5BC-49E031738832}" presName="Name8" presStyleCnt="0"/>
      <dgm:spPr/>
    </dgm:pt>
    <dgm:pt modelId="{03DA7CB9-1269-4D25-B059-064DB2564D64}" type="pres">
      <dgm:prSet presAssocID="{F73623A2-F382-4F92-B5BC-49E031738832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755D6B9-1B89-41AE-A48C-6160BB844279}" type="pres">
      <dgm:prSet presAssocID="{F73623A2-F382-4F92-B5BC-49E03173883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D007B7C-791F-4685-98F0-4259E93EACE7}" type="pres">
      <dgm:prSet presAssocID="{0AA782B2-A73E-4B02-B151-089DE50317E3}" presName="Name8" presStyleCnt="0"/>
      <dgm:spPr/>
    </dgm:pt>
    <dgm:pt modelId="{F0E400D3-906E-4D3F-A6C8-8A9E85C79607}" type="pres">
      <dgm:prSet presAssocID="{0AA782B2-A73E-4B02-B151-089DE50317E3}" presName="level" presStyleLbl="node1" presStyleIdx="1" presStyleCnt="5" custLinFactNeighborX="-202" custLinFactNeighborY="-607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BC4B3D5-0D66-410B-AE51-C1BC70654767}" type="pres">
      <dgm:prSet presAssocID="{0AA782B2-A73E-4B02-B151-089DE50317E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0267B19-D901-4865-AA42-DF4629CDC9B6}" type="pres">
      <dgm:prSet presAssocID="{1BB740C0-029A-4207-8E9E-44E15BCEFFCE}" presName="Name8" presStyleCnt="0"/>
      <dgm:spPr/>
    </dgm:pt>
    <dgm:pt modelId="{3CAB5BBC-2F51-4516-B4B7-D712C7F521F8}" type="pres">
      <dgm:prSet presAssocID="{1BB740C0-029A-4207-8E9E-44E15BCEFFCE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95A9F7E-0C3D-4AC7-BB9F-7294D6FD2D99}" type="pres">
      <dgm:prSet presAssocID="{1BB740C0-029A-4207-8E9E-44E15BCEFFC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6CA3984-E60B-4AE9-BEA7-A09D34BC12E4}" type="pres">
      <dgm:prSet presAssocID="{34F0939E-435B-4078-A9C7-D0C0332DEDAC}" presName="Name8" presStyleCnt="0"/>
      <dgm:spPr/>
    </dgm:pt>
    <dgm:pt modelId="{37CE7872-E4CC-4873-B2C6-AAADDCE7A911}" type="pres">
      <dgm:prSet presAssocID="{34F0939E-435B-4078-A9C7-D0C0332DEDAC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A08359B-68AF-48C2-9BCB-ED6B0D39C652}" type="pres">
      <dgm:prSet presAssocID="{34F0939E-435B-4078-A9C7-D0C0332DEDA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1C1BCD9-AC93-4ADB-919F-35DACC69E726}" type="pres">
      <dgm:prSet presAssocID="{6CFCEF51-8E5C-4ADB-BFC6-8CBB07D37500}" presName="Name8" presStyleCnt="0"/>
      <dgm:spPr/>
    </dgm:pt>
    <dgm:pt modelId="{6DA86773-B04F-4061-A753-59B85E787CCA}" type="pres">
      <dgm:prSet presAssocID="{6CFCEF51-8E5C-4ADB-BFC6-8CBB07D37500}" presName="level" presStyleLbl="node1" presStyleIdx="4" presStyleCnt="5" custLinFactNeighborX="-793" custLinFactNeighborY="3156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4797D28-6C24-46EA-A36F-EF683C75EC6F}" type="pres">
      <dgm:prSet presAssocID="{6CFCEF51-8E5C-4ADB-BFC6-8CBB07D3750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534868EB-D0C2-4543-BB70-16BAE5ECB968}" srcId="{4C1679E9-6A6F-4228-853D-E431A83263E9}" destId="{F73623A2-F382-4F92-B5BC-49E031738832}" srcOrd="0" destOrd="0" parTransId="{838605A9-BB38-4393-B013-191B92C2774D}" sibTransId="{A21282CE-5200-4FD6-9568-D85C1B90361D}"/>
    <dgm:cxn modelId="{0D60B889-5B6E-48D0-A17C-3F776B8049E4}" type="presOf" srcId="{6CFCEF51-8E5C-4ADB-BFC6-8CBB07D37500}" destId="{6DA86773-B04F-4061-A753-59B85E787CCA}" srcOrd="0" destOrd="0" presId="urn:microsoft.com/office/officeart/2005/8/layout/pyramid1"/>
    <dgm:cxn modelId="{43878996-9AAF-4797-9AAE-D59F54678696}" srcId="{4C1679E9-6A6F-4228-853D-E431A83263E9}" destId="{0AA782B2-A73E-4B02-B151-089DE50317E3}" srcOrd="1" destOrd="0" parTransId="{EEEAF3CC-F65C-4C56-8A31-63D65B8149A8}" sibTransId="{D8B82924-3A55-4573-A339-1269C24560A4}"/>
    <dgm:cxn modelId="{86EDAF6E-2FAF-400F-A151-AFD057DFA85B}" type="presOf" srcId="{4C1679E9-6A6F-4228-853D-E431A83263E9}" destId="{7F156986-E2B1-4C08-8212-761B281929A9}" srcOrd="0" destOrd="0" presId="urn:microsoft.com/office/officeart/2005/8/layout/pyramid1"/>
    <dgm:cxn modelId="{243641DB-844B-4846-915E-6167337F827B}" type="presOf" srcId="{1BB740C0-029A-4207-8E9E-44E15BCEFFCE}" destId="{3CAB5BBC-2F51-4516-B4B7-D712C7F521F8}" srcOrd="0" destOrd="0" presId="urn:microsoft.com/office/officeart/2005/8/layout/pyramid1"/>
    <dgm:cxn modelId="{DBA39FC1-C6C3-4875-AAD4-1BD47FE75DD3}" srcId="{4C1679E9-6A6F-4228-853D-E431A83263E9}" destId="{6CFCEF51-8E5C-4ADB-BFC6-8CBB07D37500}" srcOrd="4" destOrd="0" parTransId="{998A38A9-89F5-491F-AAE4-2DB59008DEE9}" sibTransId="{B9B1E8EA-7A46-45C8-9E69-15EBFBD04842}"/>
    <dgm:cxn modelId="{F101EE43-805A-4031-A5C4-09FA33032431}" type="presOf" srcId="{6CFCEF51-8E5C-4ADB-BFC6-8CBB07D37500}" destId="{E4797D28-6C24-46EA-A36F-EF683C75EC6F}" srcOrd="1" destOrd="0" presId="urn:microsoft.com/office/officeart/2005/8/layout/pyramid1"/>
    <dgm:cxn modelId="{E6B3E088-E1C3-4BF4-AA2D-9B4A4AF5D6D7}" srcId="{4C1679E9-6A6F-4228-853D-E431A83263E9}" destId="{34F0939E-435B-4078-A9C7-D0C0332DEDAC}" srcOrd="3" destOrd="0" parTransId="{A6B0565E-5ABE-43DA-B9F2-9BEEB07439A8}" sibTransId="{15D03B7F-709E-4A04-8297-7EE457996C9A}"/>
    <dgm:cxn modelId="{74838055-1A4A-4208-ABAB-AEEB3E0CA4C5}" type="presOf" srcId="{0AA782B2-A73E-4B02-B151-089DE50317E3}" destId="{1BC4B3D5-0D66-410B-AE51-C1BC70654767}" srcOrd="1" destOrd="0" presId="urn:microsoft.com/office/officeart/2005/8/layout/pyramid1"/>
    <dgm:cxn modelId="{3DDC9060-92E5-44A5-8917-1A7C0B370C02}" type="presOf" srcId="{0AA782B2-A73E-4B02-B151-089DE50317E3}" destId="{F0E400D3-906E-4D3F-A6C8-8A9E85C79607}" srcOrd="0" destOrd="0" presId="urn:microsoft.com/office/officeart/2005/8/layout/pyramid1"/>
    <dgm:cxn modelId="{91B70611-BA53-405F-BAAB-31D8D874EDDB}" type="presOf" srcId="{F73623A2-F382-4F92-B5BC-49E031738832}" destId="{1755D6B9-1B89-41AE-A48C-6160BB844279}" srcOrd="1" destOrd="0" presId="urn:microsoft.com/office/officeart/2005/8/layout/pyramid1"/>
    <dgm:cxn modelId="{C7D09046-00C4-4FF0-9A8D-4DF04842284B}" srcId="{4C1679E9-6A6F-4228-853D-E431A83263E9}" destId="{1BB740C0-029A-4207-8E9E-44E15BCEFFCE}" srcOrd="2" destOrd="0" parTransId="{4BB56E0E-C715-4134-8C63-1D76701E77C0}" sibTransId="{C1DDF1CF-9372-467B-83AE-D280D242BB2B}"/>
    <dgm:cxn modelId="{0EDB128C-35F0-409B-BD38-FBB2225C0EDA}" type="presOf" srcId="{F73623A2-F382-4F92-B5BC-49E031738832}" destId="{03DA7CB9-1269-4D25-B059-064DB2564D64}" srcOrd="0" destOrd="0" presId="urn:microsoft.com/office/officeart/2005/8/layout/pyramid1"/>
    <dgm:cxn modelId="{C6771B33-7DC4-46EE-987D-ECA1DFEB0EA1}" type="presOf" srcId="{34F0939E-435B-4078-A9C7-D0C0332DEDAC}" destId="{AA08359B-68AF-48C2-9BCB-ED6B0D39C652}" srcOrd="1" destOrd="0" presId="urn:microsoft.com/office/officeart/2005/8/layout/pyramid1"/>
    <dgm:cxn modelId="{78E2C760-8CE4-41C9-B2C0-35BD7D416DA0}" type="presOf" srcId="{1BB740C0-029A-4207-8E9E-44E15BCEFFCE}" destId="{F95A9F7E-0C3D-4AC7-BB9F-7294D6FD2D99}" srcOrd="1" destOrd="0" presId="urn:microsoft.com/office/officeart/2005/8/layout/pyramid1"/>
    <dgm:cxn modelId="{920CF050-4455-492B-AFE9-849C58E85DC9}" type="presOf" srcId="{34F0939E-435B-4078-A9C7-D0C0332DEDAC}" destId="{37CE7872-E4CC-4873-B2C6-AAADDCE7A911}" srcOrd="0" destOrd="0" presId="urn:microsoft.com/office/officeart/2005/8/layout/pyramid1"/>
    <dgm:cxn modelId="{9182E1D1-1921-465D-A1A2-CF135C8A8CFF}" type="presParOf" srcId="{7F156986-E2B1-4C08-8212-761B281929A9}" destId="{38EEEE59-D5A6-4CBE-9C05-5BDA71FBBE09}" srcOrd="0" destOrd="0" presId="urn:microsoft.com/office/officeart/2005/8/layout/pyramid1"/>
    <dgm:cxn modelId="{A8FB2A13-FD0F-4ECF-BD62-2D47DAE07867}" type="presParOf" srcId="{38EEEE59-D5A6-4CBE-9C05-5BDA71FBBE09}" destId="{03DA7CB9-1269-4D25-B059-064DB2564D64}" srcOrd="0" destOrd="0" presId="urn:microsoft.com/office/officeart/2005/8/layout/pyramid1"/>
    <dgm:cxn modelId="{FF97F482-291B-4295-A2CB-6B943002563F}" type="presParOf" srcId="{38EEEE59-D5A6-4CBE-9C05-5BDA71FBBE09}" destId="{1755D6B9-1B89-41AE-A48C-6160BB844279}" srcOrd="1" destOrd="0" presId="urn:microsoft.com/office/officeart/2005/8/layout/pyramid1"/>
    <dgm:cxn modelId="{95870AF2-E4DF-445F-A1E0-4675D52F377B}" type="presParOf" srcId="{7F156986-E2B1-4C08-8212-761B281929A9}" destId="{2D007B7C-791F-4685-98F0-4259E93EACE7}" srcOrd="1" destOrd="0" presId="urn:microsoft.com/office/officeart/2005/8/layout/pyramid1"/>
    <dgm:cxn modelId="{B35F02F3-6799-44A3-A584-6B21C894280A}" type="presParOf" srcId="{2D007B7C-791F-4685-98F0-4259E93EACE7}" destId="{F0E400D3-906E-4D3F-A6C8-8A9E85C79607}" srcOrd="0" destOrd="0" presId="urn:microsoft.com/office/officeart/2005/8/layout/pyramid1"/>
    <dgm:cxn modelId="{CF4F801F-9A6F-4572-A4FC-8E6D11027F74}" type="presParOf" srcId="{2D007B7C-791F-4685-98F0-4259E93EACE7}" destId="{1BC4B3D5-0D66-410B-AE51-C1BC70654767}" srcOrd="1" destOrd="0" presId="urn:microsoft.com/office/officeart/2005/8/layout/pyramid1"/>
    <dgm:cxn modelId="{7EBBC322-E64F-4279-ABA4-DC6726D3DA21}" type="presParOf" srcId="{7F156986-E2B1-4C08-8212-761B281929A9}" destId="{E0267B19-D901-4865-AA42-DF4629CDC9B6}" srcOrd="2" destOrd="0" presId="urn:microsoft.com/office/officeart/2005/8/layout/pyramid1"/>
    <dgm:cxn modelId="{5451D21E-CD73-47A6-A73E-93CC114D4D04}" type="presParOf" srcId="{E0267B19-D901-4865-AA42-DF4629CDC9B6}" destId="{3CAB5BBC-2F51-4516-B4B7-D712C7F521F8}" srcOrd="0" destOrd="0" presId="urn:microsoft.com/office/officeart/2005/8/layout/pyramid1"/>
    <dgm:cxn modelId="{077741A1-FDCE-4DCE-955B-973FD84949C7}" type="presParOf" srcId="{E0267B19-D901-4865-AA42-DF4629CDC9B6}" destId="{F95A9F7E-0C3D-4AC7-BB9F-7294D6FD2D99}" srcOrd="1" destOrd="0" presId="urn:microsoft.com/office/officeart/2005/8/layout/pyramid1"/>
    <dgm:cxn modelId="{F4FB05A0-F534-4CCB-B0F3-1B8E5F377A5E}" type="presParOf" srcId="{7F156986-E2B1-4C08-8212-761B281929A9}" destId="{06CA3984-E60B-4AE9-BEA7-A09D34BC12E4}" srcOrd="3" destOrd="0" presId="urn:microsoft.com/office/officeart/2005/8/layout/pyramid1"/>
    <dgm:cxn modelId="{BE4F46AA-F35A-455F-A858-69D045ACA76A}" type="presParOf" srcId="{06CA3984-E60B-4AE9-BEA7-A09D34BC12E4}" destId="{37CE7872-E4CC-4873-B2C6-AAADDCE7A911}" srcOrd="0" destOrd="0" presId="urn:microsoft.com/office/officeart/2005/8/layout/pyramid1"/>
    <dgm:cxn modelId="{DD5B5C8F-07DA-4C97-829C-B35E163EFAD6}" type="presParOf" srcId="{06CA3984-E60B-4AE9-BEA7-A09D34BC12E4}" destId="{AA08359B-68AF-48C2-9BCB-ED6B0D39C652}" srcOrd="1" destOrd="0" presId="urn:microsoft.com/office/officeart/2005/8/layout/pyramid1"/>
    <dgm:cxn modelId="{80880E7E-16D6-43E1-951F-BEA8BC992509}" type="presParOf" srcId="{7F156986-E2B1-4C08-8212-761B281929A9}" destId="{A1C1BCD9-AC93-4ADB-919F-35DACC69E726}" srcOrd="4" destOrd="0" presId="urn:microsoft.com/office/officeart/2005/8/layout/pyramid1"/>
    <dgm:cxn modelId="{442D37D7-8C63-4CCB-8BE9-C22A10608309}" type="presParOf" srcId="{A1C1BCD9-AC93-4ADB-919F-35DACC69E726}" destId="{6DA86773-B04F-4061-A753-59B85E787CCA}" srcOrd="0" destOrd="0" presId="urn:microsoft.com/office/officeart/2005/8/layout/pyramid1"/>
    <dgm:cxn modelId="{87BF9DB7-3EAE-4B90-8950-E19F1E43CBD7}" type="presParOf" srcId="{A1C1BCD9-AC93-4ADB-919F-35DACC69E726}" destId="{E4797D28-6C24-46EA-A36F-EF683C75EC6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4A651C-8481-4D80-9C48-A4AAFA92FE5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529B5B70-0243-4497-9003-AEE744AB785A}">
      <dgm:prSet phldrT="[Κείμενο]"/>
      <dgm:spPr/>
      <dgm:t>
        <a:bodyPr/>
        <a:lstStyle/>
        <a:p>
          <a:r>
            <a:rPr lang="en-US" dirty="0" smtClean="0"/>
            <a:t>Top </a:t>
          </a:r>
          <a:r>
            <a:rPr lang="el-GR" dirty="0" smtClean="0"/>
            <a:t>/</a:t>
          </a:r>
          <a:r>
            <a:rPr lang="en-US" dirty="0" smtClean="0"/>
            <a:t>Down</a:t>
          </a:r>
          <a:endParaRPr lang="el-GR" dirty="0"/>
        </a:p>
      </dgm:t>
    </dgm:pt>
    <dgm:pt modelId="{98779F8A-9908-4EF8-8D12-17D23940FB9D}" type="parTrans" cxnId="{F001CB6C-BE96-4FB3-AF83-A7DE84290B92}">
      <dgm:prSet/>
      <dgm:spPr/>
      <dgm:t>
        <a:bodyPr/>
        <a:lstStyle/>
        <a:p>
          <a:endParaRPr lang="el-GR"/>
        </a:p>
      </dgm:t>
    </dgm:pt>
    <dgm:pt modelId="{5AD4EB4F-95A1-4556-B232-B5D19B29D9A7}" type="sibTrans" cxnId="{F001CB6C-BE96-4FB3-AF83-A7DE84290B92}">
      <dgm:prSet/>
      <dgm:spPr/>
      <dgm:t>
        <a:bodyPr/>
        <a:lstStyle/>
        <a:p>
          <a:endParaRPr lang="el-GR"/>
        </a:p>
      </dgm:t>
    </dgm:pt>
    <dgm:pt modelId="{CD4BD417-CFBD-4993-9DFC-BA592488FF3B}">
      <dgm:prSet phldrT="[Κείμενο]"/>
      <dgm:spPr/>
      <dgm:t>
        <a:bodyPr/>
        <a:lstStyle/>
        <a:p>
          <a:endParaRPr lang="el-GR" dirty="0"/>
        </a:p>
      </dgm:t>
    </dgm:pt>
    <dgm:pt modelId="{C96F69D5-E7DB-4675-A0EA-F6C65A1AD41E}" type="parTrans" cxnId="{E5F2A990-B331-447B-875E-CD0FEAEA8AF9}">
      <dgm:prSet/>
      <dgm:spPr/>
      <dgm:t>
        <a:bodyPr/>
        <a:lstStyle/>
        <a:p>
          <a:endParaRPr lang="el-GR"/>
        </a:p>
      </dgm:t>
    </dgm:pt>
    <dgm:pt modelId="{789B0EE4-3AF2-4939-8691-4F1C0B2DC057}" type="sibTrans" cxnId="{E5F2A990-B331-447B-875E-CD0FEAEA8AF9}">
      <dgm:prSet/>
      <dgm:spPr/>
      <dgm:t>
        <a:bodyPr/>
        <a:lstStyle/>
        <a:p>
          <a:endParaRPr lang="el-GR"/>
        </a:p>
      </dgm:t>
    </dgm:pt>
    <dgm:pt modelId="{BAE70D6E-F920-4C70-8DE2-E79FEEB58E0D}">
      <dgm:prSet phldrT="[Κείμενο]"/>
      <dgm:spPr/>
      <dgm:t>
        <a:bodyPr/>
        <a:lstStyle/>
        <a:p>
          <a:endParaRPr lang="el-GR" dirty="0"/>
        </a:p>
      </dgm:t>
    </dgm:pt>
    <dgm:pt modelId="{2BA80049-130E-486F-B788-2166899CDF22}" type="parTrans" cxnId="{39A137B6-331A-43F7-87FA-07F5FB165F3B}">
      <dgm:prSet/>
      <dgm:spPr/>
      <dgm:t>
        <a:bodyPr/>
        <a:lstStyle/>
        <a:p>
          <a:endParaRPr lang="el-GR"/>
        </a:p>
      </dgm:t>
    </dgm:pt>
    <dgm:pt modelId="{499B3BF4-7595-4FDA-BB18-B7CF76660EFF}" type="sibTrans" cxnId="{39A137B6-331A-43F7-87FA-07F5FB165F3B}">
      <dgm:prSet/>
      <dgm:spPr/>
      <dgm:t>
        <a:bodyPr/>
        <a:lstStyle/>
        <a:p>
          <a:endParaRPr lang="el-GR"/>
        </a:p>
      </dgm:t>
    </dgm:pt>
    <dgm:pt modelId="{9E47A1F8-770C-4ED7-AB2D-F8E9B8712DD8}">
      <dgm:prSet phldrT="[Κείμενο]"/>
      <dgm:spPr/>
      <dgm:t>
        <a:bodyPr/>
        <a:lstStyle/>
        <a:p>
          <a:endParaRPr lang="el-GR" dirty="0"/>
        </a:p>
      </dgm:t>
    </dgm:pt>
    <dgm:pt modelId="{382AA6E2-9B0C-49F0-8370-C7E3E5AD8A51}" type="parTrans" cxnId="{CF213BBC-666C-4074-9085-276178CA0D30}">
      <dgm:prSet/>
      <dgm:spPr/>
      <dgm:t>
        <a:bodyPr/>
        <a:lstStyle/>
        <a:p>
          <a:endParaRPr lang="el-GR"/>
        </a:p>
      </dgm:t>
    </dgm:pt>
    <dgm:pt modelId="{902EA51E-5ED4-4653-8298-E70390BC3201}" type="sibTrans" cxnId="{CF213BBC-666C-4074-9085-276178CA0D30}">
      <dgm:prSet/>
      <dgm:spPr/>
      <dgm:t>
        <a:bodyPr/>
        <a:lstStyle/>
        <a:p>
          <a:endParaRPr lang="el-GR"/>
        </a:p>
      </dgm:t>
    </dgm:pt>
    <dgm:pt modelId="{FDE09258-B240-4216-9B8D-A066124C7F10}">
      <dgm:prSet custT="1"/>
      <dgm:spPr/>
      <dgm:t>
        <a:bodyPr/>
        <a:lstStyle/>
        <a:p>
          <a:r>
            <a:rPr lang="en-US" sz="3200" dirty="0" err="1" smtClean="0">
              <a:solidFill>
                <a:schemeClr val="accent1">
                  <a:lumMod val="75000"/>
                </a:schemeClr>
              </a:solidFill>
            </a:rPr>
            <a:t>Intermarket</a:t>
          </a:r>
          <a:r>
            <a:rPr lang="en-US" sz="3200" dirty="0" smtClean="0">
              <a:solidFill>
                <a:schemeClr val="accent1">
                  <a:lumMod val="75000"/>
                </a:schemeClr>
              </a:solidFill>
            </a:rPr>
            <a:t> Analysis</a:t>
          </a:r>
          <a:endParaRPr lang="el-GR" sz="3200" dirty="0">
            <a:solidFill>
              <a:schemeClr val="accent1">
                <a:lumMod val="75000"/>
              </a:schemeClr>
            </a:solidFill>
          </a:endParaRPr>
        </a:p>
      </dgm:t>
    </dgm:pt>
    <dgm:pt modelId="{88A05FFC-774E-4C03-B995-DD8D4EC48601}" type="parTrans" cxnId="{53EDAB34-9867-494C-9B2B-DC9C7FEFA2C0}">
      <dgm:prSet/>
      <dgm:spPr/>
    </dgm:pt>
    <dgm:pt modelId="{AC4FC289-C7CE-491C-A9A2-9AE6F05D7610}" type="sibTrans" cxnId="{53EDAB34-9867-494C-9B2B-DC9C7FEFA2C0}">
      <dgm:prSet/>
      <dgm:spPr/>
    </dgm:pt>
    <dgm:pt modelId="{FF66A717-6A82-4824-A108-F4153B2BD654}">
      <dgm:prSet custT="1"/>
      <dgm:spPr/>
      <dgm:t>
        <a:bodyPr/>
        <a:lstStyle/>
        <a:p>
          <a:r>
            <a:rPr lang="el-GR" sz="3200" dirty="0" smtClean="0">
              <a:solidFill>
                <a:schemeClr val="accent1">
                  <a:lumMod val="75000"/>
                </a:schemeClr>
              </a:solidFill>
            </a:rPr>
            <a:t>Θεμελιώδη μεγέθη χώρας</a:t>
          </a:r>
          <a:endParaRPr lang="el-GR" sz="4400" dirty="0">
            <a:solidFill>
              <a:schemeClr val="accent1">
                <a:lumMod val="75000"/>
              </a:schemeClr>
            </a:solidFill>
          </a:endParaRPr>
        </a:p>
      </dgm:t>
    </dgm:pt>
    <dgm:pt modelId="{4559FFC5-C184-4143-AC4C-D7799FC5A017}" type="parTrans" cxnId="{ADD1F0CD-B524-44EC-BC65-D98D7D76A7BC}">
      <dgm:prSet/>
      <dgm:spPr/>
    </dgm:pt>
    <dgm:pt modelId="{DBBC1631-75D5-44BE-AC6F-A3BB46543999}" type="sibTrans" cxnId="{ADD1F0CD-B524-44EC-BC65-D98D7D76A7BC}">
      <dgm:prSet/>
      <dgm:spPr/>
    </dgm:pt>
    <dgm:pt modelId="{7109C350-4A80-4C98-98AF-F919BD8F07E7}">
      <dgm:prSet custT="1"/>
      <dgm:spPr/>
      <dgm:t>
        <a:bodyPr/>
        <a:lstStyle/>
        <a:p>
          <a:r>
            <a:rPr lang="el-GR" sz="3200" dirty="0" smtClean="0">
              <a:solidFill>
                <a:schemeClr val="accent1">
                  <a:lumMod val="75000"/>
                </a:schemeClr>
              </a:solidFill>
            </a:rPr>
            <a:t>Θεμελιώδη Κλάδου</a:t>
          </a:r>
          <a:endParaRPr lang="el-GR" sz="3200" dirty="0">
            <a:solidFill>
              <a:schemeClr val="accent1">
                <a:lumMod val="75000"/>
              </a:schemeClr>
            </a:solidFill>
          </a:endParaRPr>
        </a:p>
      </dgm:t>
    </dgm:pt>
    <dgm:pt modelId="{3F0E3683-4FFD-4BDD-95DD-E1FC908C4EAC}" type="parTrans" cxnId="{CAF4C58F-6C5D-4082-9CE7-7618DD877658}">
      <dgm:prSet/>
      <dgm:spPr/>
    </dgm:pt>
    <dgm:pt modelId="{D1CEB721-7CCD-4C33-BD83-427A59D53146}" type="sibTrans" cxnId="{CAF4C58F-6C5D-4082-9CE7-7618DD877658}">
      <dgm:prSet/>
      <dgm:spPr/>
    </dgm:pt>
    <dgm:pt modelId="{C562E0F0-8B95-47E0-A740-670B55ED82AF}">
      <dgm:prSet custT="1"/>
      <dgm:spPr/>
      <dgm:t>
        <a:bodyPr/>
        <a:lstStyle/>
        <a:p>
          <a:r>
            <a:rPr lang="el-GR" sz="3200" dirty="0" smtClean="0">
              <a:solidFill>
                <a:schemeClr val="accent1">
                  <a:lumMod val="75000"/>
                </a:schemeClr>
              </a:solidFill>
            </a:rPr>
            <a:t>Θεμελιώδη εταιρείας</a:t>
          </a:r>
          <a:endParaRPr lang="el-GR" sz="4900" dirty="0">
            <a:solidFill>
              <a:schemeClr val="accent1">
                <a:lumMod val="75000"/>
              </a:schemeClr>
            </a:solidFill>
          </a:endParaRPr>
        </a:p>
      </dgm:t>
    </dgm:pt>
    <dgm:pt modelId="{4A27BD06-741E-4F9C-B8B4-A0D1DDB7FC21}" type="parTrans" cxnId="{24C02326-97F9-4BDC-8CE5-96C61C30143F}">
      <dgm:prSet/>
      <dgm:spPr/>
    </dgm:pt>
    <dgm:pt modelId="{B7C644DC-3A28-4AE9-B6A3-C040D1A1461B}" type="sibTrans" cxnId="{24C02326-97F9-4BDC-8CE5-96C61C30143F}">
      <dgm:prSet/>
      <dgm:spPr/>
    </dgm:pt>
    <dgm:pt modelId="{7CBD84B1-CE1C-4C02-B2DF-B388892C3F14}" type="pres">
      <dgm:prSet presAssocID="{F34A651C-8481-4D80-9C48-A4AAFA92FE5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79593BE-A650-410A-B2F4-EDB2C20F20D0}" type="pres">
      <dgm:prSet presAssocID="{529B5B70-0243-4497-9003-AEE744AB785A}" presName="composite" presStyleCnt="0"/>
      <dgm:spPr/>
    </dgm:pt>
    <dgm:pt modelId="{74DF636F-E3A8-4CE4-93D2-387A6CA68BEF}" type="pres">
      <dgm:prSet presAssocID="{529B5B70-0243-4497-9003-AEE744AB785A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754BB6F-B6A6-4E12-89B3-67A576AE5DE0}" type="pres">
      <dgm:prSet presAssocID="{529B5B70-0243-4497-9003-AEE744AB785A}" presName="descendantText" presStyleLbl="alignAcc1" presStyleIdx="0" presStyleCnt="4" custLinFactNeighborX="431" custLinFactNeighborY="-14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8DBC5D6-1886-477E-A8B5-E9B449DF82A2}" type="pres">
      <dgm:prSet presAssocID="{5AD4EB4F-95A1-4556-B232-B5D19B29D9A7}" presName="sp" presStyleCnt="0"/>
      <dgm:spPr/>
    </dgm:pt>
    <dgm:pt modelId="{BBCE6B07-F9EB-44F3-8DFF-967312D3A248}" type="pres">
      <dgm:prSet presAssocID="{BAE70D6E-F920-4C70-8DE2-E79FEEB58E0D}" presName="composite" presStyleCnt="0"/>
      <dgm:spPr/>
    </dgm:pt>
    <dgm:pt modelId="{1EE068E9-E1C0-4961-8351-5FAF542EDD16}" type="pres">
      <dgm:prSet presAssocID="{BAE70D6E-F920-4C70-8DE2-E79FEEB58E0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AD2491C-98AF-43B6-9A6D-3622189576DE}" type="pres">
      <dgm:prSet presAssocID="{BAE70D6E-F920-4C70-8DE2-E79FEEB58E0D}" presName="descendantText" presStyleLbl="alignAcc1" presStyleIdx="1" presStyleCnt="4" custLinFactNeighborX="431" custLinFactNeighborY="-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D6C4F20-A843-414B-B45A-236B1AF3A14A}" type="pres">
      <dgm:prSet presAssocID="{499B3BF4-7595-4FDA-BB18-B7CF76660EFF}" presName="sp" presStyleCnt="0"/>
      <dgm:spPr/>
    </dgm:pt>
    <dgm:pt modelId="{E08BEEC8-1741-48F5-B4CA-3EBB4181FBD4}" type="pres">
      <dgm:prSet presAssocID="{9E47A1F8-770C-4ED7-AB2D-F8E9B8712DD8}" presName="composite" presStyleCnt="0"/>
      <dgm:spPr/>
    </dgm:pt>
    <dgm:pt modelId="{F3DA50C5-1EDA-478D-AF56-5479D8892DA8}" type="pres">
      <dgm:prSet presAssocID="{9E47A1F8-770C-4ED7-AB2D-F8E9B8712DD8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E7282CC-9075-465D-B16F-AE24F6ECE628}" type="pres">
      <dgm:prSet presAssocID="{9E47A1F8-770C-4ED7-AB2D-F8E9B8712DD8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8AD83DE-AB59-4CF6-A46B-7FAEF97E1053}" type="pres">
      <dgm:prSet presAssocID="{902EA51E-5ED4-4653-8298-E70390BC3201}" presName="sp" presStyleCnt="0"/>
      <dgm:spPr/>
    </dgm:pt>
    <dgm:pt modelId="{09951879-1393-4A89-94A9-9201890A1173}" type="pres">
      <dgm:prSet presAssocID="{CD4BD417-CFBD-4993-9DFC-BA592488FF3B}" presName="composite" presStyleCnt="0"/>
      <dgm:spPr/>
    </dgm:pt>
    <dgm:pt modelId="{B4DA9EDC-16C9-42D3-945D-203F1299E791}" type="pres">
      <dgm:prSet presAssocID="{CD4BD417-CFBD-4993-9DFC-BA592488FF3B}" presName="parentText" presStyleLbl="alignNode1" presStyleIdx="3" presStyleCnt="4" custLinFactNeighborX="-7930" custLinFactNeighborY="572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7FF4EDA-48CB-4285-AC6B-FE8DF0172440}" type="pres">
      <dgm:prSet presAssocID="{CD4BD417-CFBD-4993-9DFC-BA592488FF3B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39A137B6-331A-43F7-87FA-07F5FB165F3B}" srcId="{F34A651C-8481-4D80-9C48-A4AAFA92FE59}" destId="{BAE70D6E-F920-4C70-8DE2-E79FEEB58E0D}" srcOrd="1" destOrd="0" parTransId="{2BA80049-130E-486F-B788-2166899CDF22}" sibTransId="{499B3BF4-7595-4FDA-BB18-B7CF76660EFF}"/>
    <dgm:cxn modelId="{CF213BBC-666C-4074-9085-276178CA0D30}" srcId="{F34A651C-8481-4D80-9C48-A4AAFA92FE59}" destId="{9E47A1F8-770C-4ED7-AB2D-F8E9B8712DD8}" srcOrd="2" destOrd="0" parTransId="{382AA6E2-9B0C-49F0-8370-C7E3E5AD8A51}" sibTransId="{902EA51E-5ED4-4653-8298-E70390BC3201}"/>
    <dgm:cxn modelId="{CAF4C58F-6C5D-4082-9CE7-7618DD877658}" srcId="{9E47A1F8-770C-4ED7-AB2D-F8E9B8712DD8}" destId="{7109C350-4A80-4C98-98AF-F919BD8F07E7}" srcOrd="0" destOrd="0" parTransId="{3F0E3683-4FFD-4BDD-95DD-E1FC908C4EAC}" sibTransId="{D1CEB721-7CCD-4C33-BD83-427A59D53146}"/>
    <dgm:cxn modelId="{E5F2A990-B331-447B-875E-CD0FEAEA8AF9}" srcId="{F34A651C-8481-4D80-9C48-A4AAFA92FE59}" destId="{CD4BD417-CFBD-4993-9DFC-BA592488FF3B}" srcOrd="3" destOrd="0" parTransId="{C96F69D5-E7DB-4675-A0EA-F6C65A1AD41E}" sibTransId="{789B0EE4-3AF2-4939-8691-4F1C0B2DC057}"/>
    <dgm:cxn modelId="{24C02326-97F9-4BDC-8CE5-96C61C30143F}" srcId="{CD4BD417-CFBD-4993-9DFC-BA592488FF3B}" destId="{C562E0F0-8B95-47E0-A740-670B55ED82AF}" srcOrd="0" destOrd="0" parTransId="{4A27BD06-741E-4F9C-B8B4-A0D1DDB7FC21}" sibTransId="{B7C644DC-3A28-4AE9-B6A3-C040D1A1461B}"/>
    <dgm:cxn modelId="{852A102B-AAF7-4A4A-9E62-D4BD1F0DA7E7}" type="presOf" srcId="{7109C350-4A80-4C98-98AF-F919BD8F07E7}" destId="{9E7282CC-9075-465D-B16F-AE24F6ECE628}" srcOrd="0" destOrd="0" presId="urn:microsoft.com/office/officeart/2005/8/layout/chevron2"/>
    <dgm:cxn modelId="{5713DAD8-1B3C-4D9E-828B-C56EC0899C2B}" type="presOf" srcId="{FDE09258-B240-4216-9B8D-A066124C7F10}" destId="{7754BB6F-B6A6-4E12-89B3-67A576AE5DE0}" srcOrd="0" destOrd="0" presId="urn:microsoft.com/office/officeart/2005/8/layout/chevron2"/>
    <dgm:cxn modelId="{F001CB6C-BE96-4FB3-AF83-A7DE84290B92}" srcId="{F34A651C-8481-4D80-9C48-A4AAFA92FE59}" destId="{529B5B70-0243-4497-9003-AEE744AB785A}" srcOrd="0" destOrd="0" parTransId="{98779F8A-9908-4EF8-8D12-17D23940FB9D}" sibTransId="{5AD4EB4F-95A1-4556-B232-B5D19B29D9A7}"/>
    <dgm:cxn modelId="{83E0B9A4-2F73-4308-A82A-71E1446C01F2}" type="presOf" srcId="{BAE70D6E-F920-4C70-8DE2-E79FEEB58E0D}" destId="{1EE068E9-E1C0-4961-8351-5FAF542EDD16}" srcOrd="0" destOrd="0" presId="urn:microsoft.com/office/officeart/2005/8/layout/chevron2"/>
    <dgm:cxn modelId="{E565B334-530E-4F10-8FBD-F363A2C6E8DD}" type="presOf" srcId="{FF66A717-6A82-4824-A108-F4153B2BD654}" destId="{DAD2491C-98AF-43B6-9A6D-3622189576DE}" srcOrd="0" destOrd="0" presId="urn:microsoft.com/office/officeart/2005/8/layout/chevron2"/>
    <dgm:cxn modelId="{D1A6FEA9-7CC5-4494-9FE4-B17E821129D6}" type="presOf" srcId="{C562E0F0-8B95-47E0-A740-670B55ED82AF}" destId="{77FF4EDA-48CB-4285-AC6B-FE8DF0172440}" srcOrd="0" destOrd="0" presId="urn:microsoft.com/office/officeart/2005/8/layout/chevron2"/>
    <dgm:cxn modelId="{06AC7664-59DC-487E-9F79-F61953EF5567}" type="presOf" srcId="{F34A651C-8481-4D80-9C48-A4AAFA92FE59}" destId="{7CBD84B1-CE1C-4C02-B2DF-B388892C3F14}" srcOrd="0" destOrd="0" presId="urn:microsoft.com/office/officeart/2005/8/layout/chevron2"/>
    <dgm:cxn modelId="{733B696C-B99C-4C44-9C59-C8AB623DC46C}" type="presOf" srcId="{9E47A1F8-770C-4ED7-AB2D-F8E9B8712DD8}" destId="{F3DA50C5-1EDA-478D-AF56-5479D8892DA8}" srcOrd="0" destOrd="0" presId="urn:microsoft.com/office/officeart/2005/8/layout/chevron2"/>
    <dgm:cxn modelId="{2E5846E9-3E8A-4719-9554-09443540BBC4}" type="presOf" srcId="{CD4BD417-CFBD-4993-9DFC-BA592488FF3B}" destId="{B4DA9EDC-16C9-42D3-945D-203F1299E791}" srcOrd="0" destOrd="0" presId="urn:microsoft.com/office/officeart/2005/8/layout/chevron2"/>
    <dgm:cxn modelId="{ADD1F0CD-B524-44EC-BC65-D98D7D76A7BC}" srcId="{BAE70D6E-F920-4C70-8DE2-E79FEEB58E0D}" destId="{FF66A717-6A82-4824-A108-F4153B2BD654}" srcOrd="0" destOrd="0" parTransId="{4559FFC5-C184-4143-AC4C-D7799FC5A017}" sibTransId="{DBBC1631-75D5-44BE-AC6F-A3BB46543999}"/>
    <dgm:cxn modelId="{53EDAB34-9867-494C-9B2B-DC9C7FEFA2C0}" srcId="{529B5B70-0243-4497-9003-AEE744AB785A}" destId="{FDE09258-B240-4216-9B8D-A066124C7F10}" srcOrd="0" destOrd="0" parTransId="{88A05FFC-774E-4C03-B995-DD8D4EC48601}" sibTransId="{AC4FC289-C7CE-491C-A9A2-9AE6F05D7610}"/>
    <dgm:cxn modelId="{56953A4A-7659-478E-AD93-C8E8D82D7C9C}" type="presOf" srcId="{529B5B70-0243-4497-9003-AEE744AB785A}" destId="{74DF636F-E3A8-4CE4-93D2-387A6CA68BEF}" srcOrd="0" destOrd="0" presId="urn:microsoft.com/office/officeart/2005/8/layout/chevron2"/>
    <dgm:cxn modelId="{C5444415-DB27-43FD-96D2-A21E0285D5A5}" type="presParOf" srcId="{7CBD84B1-CE1C-4C02-B2DF-B388892C3F14}" destId="{C79593BE-A650-410A-B2F4-EDB2C20F20D0}" srcOrd="0" destOrd="0" presId="urn:microsoft.com/office/officeart/2005/8/layout/chevron2"/>
    <dgm:cxn modelId="{8CA6BD1A-0918-40E7-999E-E45B86AFD9DD}" type="presParOf" srcId="{C79593BE-A650-410A-B2F4-EDB2C20F20D0}" destId="{74DF636F-E3A8-4CE4-93D2-387A6CA68BEF}" srcOrd="0" destOrd="0" presId="urn:microsoft.com/office/officeart/2005/8/layout/chevron2"/>
    <dgm:cxn modelId="{0C88156D-E64E-4F15-A3E2-FC34D3F06986}" type="presParOf" srcId="{C79593BE-A650-410A-B2F4-EDB2C20F20D0}" destId="{7754BB6F-B6A6-4E12-89B3-67A576AE5DE0}" srcOrd="1" destOrd="0" presId="urn:microsoft.com/office/officeart/2005/8/layout/chevron2"/>
    <dgm:cxn modelId="{1F12E191-8071-4550-8ED8-F0F17FF0D82F}" type="presParOf" srcId="{7CBD84B1-CE1C-4C02-B2DF-B388892C3F14}" destId="{48DBC5D6-1886-477E-A8B5-E9B449DF82A2}" srcOrd="1" destOrd="0" presId="urn:microsoft.com/office/officeart/2005/8/layout/chevron2"/>
    <dgm:cxn modelId="{382305AA-2FEA-4145-AE68-F2241610A92A}" type="presParOf" srcId="{7CBD84B1-CE1C-4C02-B2DF-B388892C3F14}" destId="{BBCE6B07-F9EB-44F3-8DFF-967312D3A248}" srcOrd="2" destOrd="0" presId="urn:microsoft.com/office/officeart/2005/8/layout/chevron2"/>
    <dgm:cxn modelId="{1909F7DE-3712-44CF-82C8-C256A4186540}" type="presParOf" srcId="{BBCE6B07-F9EB-44F3-8DFF-967312D3A248}" destId="{1EE068E9-E1C0-4961-8351-5FAF542EDD16}" srcOrd="0" destOrd="0" presId="urn:microsoft.com/office/officeart/2005/8/layout/chevron2"/>
    <dgm:cxn modelId="{FC689790-2A5B-4E40-8889-DB9287DF1D32}" type="presParOf" srcId="{BBCE6B07-F9EB-44F3-8DFF-967312D3A248}" destId="{DAD2491C-98AF-43B6-9A6D-3622189576DE}" srcOrd="1" destOrd="0" presId="urn:microsoft.com/office/officeart/2005/8/layout/chevron2"/>
    <dgm:cxn modelId="{7F5437B0-5841-4613-9E1F-A8CCC6E3D631}" type="presParOf" srcId="{7CBD84B1-CE1C-4C02-B2DF-B388892C3F14}" destId="{4D6C4F20-A843-414B-B45A-236B1AF3A14A}" srcOrd="3" destOrd="0" presId="urn:microsoft.com/office/officeart/2005/8/layout/chevron2"/>
    <dgm:cxn modelId="{81073155-C950-496C-B78C-8CCE9335B730}" type="presParOf" srcId="{7CBD84B1-CE1C-4C02-B2DF-B388892C3F14}" destId="{E08BEEC8-1741-48F5-B4CA-3EBB4181FBD4}" srcOrd="4" destOrd="0" presId="urn:microsoft.com/office/officeart/2005/8/layout/chevron2"/>
    <dgm:cxn modelId="{0F4A2034-7C77-4B77-9501-04B14A2C35CF}" type="presParOf" srcId="{E08BEEC8-1741-48F5-B4CA-3EBB4181FBD4}" destId="{F3DA50C5-1EDA-478D-AF56-5479D8892DA8}" srcOrd="0" destOrd="0" presId="urn:microsoft.com/office/officeart/2005/8/layout/chevron2"/>
    <dgm:cxn modelId="{8F86E372-E93A-440D-8489-A9D452D945F0}" type="presParOf" srcId="{E08BEEC8-1741-48F5-B4CA-3EBB4181FBD4}" destId="{9E7282CC-9075-465D-B16F-AE24F6ECE628}" srcOrd="1" destOrd="0" presId="urn:microsoft.com/office/officeart/2005/8/layout/chevron2"/>
    <dgm:cxn modelId="{4D398C94-A41E-437C-AE8B-85B596402B20}" type="presParOf" srcId="{7CBD84B1-CE1C-4C02-B2DF-B388892C3F14}" destId="{E8AD83DE-AB59-4CF6-A46B-7FAEF97E1053}" srcOrd="5" destOrd="0" presId="urn:microsoft.com/office/officeart/2005/8/layout/chevron2"/>
    <dgm:cxn modelId="{08A79370-5C7B-4EDD-825A-C448AFBFB2CA}" type="presParOf" srcId="{7CBD84B1-CE1C-4C02-B2DF-B388892C3F14}" destId="{09951879-1393-4A89-94A9-9201890A1173}" srcOrd="6" destOrd="0" presId="urn:microsoft.com/office/officeart/2005/8/layout/chevron2"/>
    <dgm:cxn modelId="{A126D5C1-0B3B-43D3-8507-6C338C1F02CA}" type="presParOf" srcId="{09951879-1393-4A89-94A9-9201890A1173}" destId="{B4DA9EDC-16C9-42D3-945D-203F1299E791}" srcOrd="0" destOrd="0" presId="urn:microsoft.com/office/officeart/2005/8/layout/chevron2"/>
    <dgm:cxn modelId="{9CFFE81F-CD6F-484F-A62E-E0F63E614D4E}" type="presParOf" srcId="{09951879-1393-4A89-94A9-9201890A1173}" destId="{77FF4EDA-48CB-4285-AC6B-FE8DF017244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F6C79C-B479-40F3-B4AF-02803F525021}" type="doc">
      <dgm:prSet loTypeId="urn:microsoft.com/office/officeart/2005/8/layout/hProcess9" loCatId="process" qsTypeId="urn:microsoft.com/office/officeart/2005/8/quickstyle/simple1" qsCatId="simple" csTypeId="urn:microsoft.com/office/officeart/2005/8/colors/colorful1#1" csCatId="colorful" phldr="1"/>
      <dgm:spPr/>
    </dgm:pt>
    <dgm:pt modelId="{91769A22-6E78-40A9-9750-621F933A71D9}">
      <dgm:prSet phldrT="[Κείμενο]"/>
      <dgm:spPr/>
      <dgm:t>
        <a:bodyPr/>
        <a:lstStyle/>
        <a:p>
          <a:r>
            <a:rPr lang="el-GR" dirty="0" smtClean="0"/>
            <a:t>Ερέθισμα</a:t>
          </a:r>
          <a:endParaRPr lang="el-GR" dirty="0"/>
        </a:p>
      </dgm:t>
    </dgm:pt>
    <dgm:pt modelId="{D30DB295-7A3B-4B30-9FD9-D15C6433C6AE}" type="parTrans" cxnId="{0E44FCF2-1398-4B60-823E-C97F9E0D375D}">
      <dgm:prSet/>
      <dgm:spPr/>
      <dgm:t>
        <a:bodyPr/>
        <a:lstStyle/>
        <a:p>
          <a:endParaRPr lang="el-GR"/>
        </a:p>
      </dgm:t>
    </dgm:pt>
    <dgm:pt modelId="{07B3220C-5A23-4233-A7D4-65F254C95C9F}" type="sibTrans" cxnId="{0E44FCF2-1398-4B60-823E-C97F9E0D375D}">
      <dgm:prSet/>
      <dgm:spPr/>
      <dgm:t>
        <a:bodyPr/>
        <a:lstStyle/>
        <a:p>
          <a:endParaRPr lang="el-GR"/>
        </a:p>
      </dgm:t>
    </dgm:pt>
    <dgm:pt modelId="{1C2E5356-7DD8-4D67-98B4-B841B9C3CBFE}">
      <dgm:prSet phldrT="[Κείμενο]"/>
      <dgm:spPr/>
      <dgm:t>
        <a:bodyPr/>
        <a:lstStyle/>
        <a:p>
          <a:r>
            <a:rPr lang="el-GR" dirty="0" smtClean="0"/>
            <a:t>Συναισθηματική αντίδραση</a:t>
          </a:r>
          <a:endParaRPr lang="el-GR" dirty="0"/>
        </a:p>
      </dgm:t>
    </dgm:pt>
    <dgm:pt modelId="{69ECE424-FED9-4471-B376-CCCA32F79047}" type="parTrans" cxnId="{3D4145D6-0855-4ECA-842A-679D596EEDEF}">
      <dgm:prSet/>
      <dgm:spPr/>
      <dgm:t>
        <a:bodyPr/>
        <a:lstStyle/>
        <a:p>
          <a:endParaRPr lang="el-GR"/>
        </a:p>
      </dgm:t>
    </dgm:pt>
    <dgm:pt modelId="{9902396E-A19B-4212-BCDD-427C69FC935F}" type="sibTrans" cxnId="{3D4145D6-0855-4ECA-842A-679D596EEDEF}">
      <dgm:prSet/>
      <dgm:spPr/>
      <dgm:t>
        <a:bodyPr/>
        <a:lstStyle/>
        <a:p>
          <a:endParaRPr lang="el-GR"/>
        </a:p>
      </dgm:t>
    </dgm:pt>
    <dgm:pt modelId="{6B88F79F-9544-4148-8A4B-DBBC2DEF9B20}">
      <dgm:prSet phldrT="[Κείμενο]"/>
      <dgm:spPr/>
      <dgm:t>
        <a:bodyPr/>
        <a:lstStyle/>
        <a:p>
          <a:r>
            <a:rPr lang="el-GR" dirty="0" smtClean="0"/>
            <a:t>Λογική επεξεργασία </a:t>
          </a:r>
          <a:endParaRPr lang="el-GR" dirty="0"/>
        </a:p>
      </dgm:t>
    </dgm:pt>
    <dgm:pt modelId="{C224EEDE-4D46-4E4C-988E-5E494094CFEC}" type="parTrans" cxnId="{6C839A49-721D-4A79-AB91-3C93924EE61F}">
      <dgm:prSet/>
      <dgm:spPr/>
      <dgm:t>
        <a:bodyPr/>
        <a:lstStyle/>
        <a:p>
          <a:endParaRPr lang="el-GR"/>
        </a:p>
      </dgm:t>
    </dgm:pt>
    <dgm:pt modelId="{AC5B124E-B727-483C-9258-B9D0B6CC1AAA}" type="sibTrans" cxnId="{6C839A49-721D-4A79-AB91-3C93924EE61F}">
      <dgm:prSet/>
      <dgm:spPr/>
      <dgm:t>
        <a:bodyPr/>
        <a:lstStyle/>
        <a:p>
          <a:endParaRPr lang="el-GR"/>
        </a:p>
      </dgm:t>
    </dgm:pt>
    <dgm:pt modelId="{C3C485AE-FCC0-471F-A3A5-81DB3BA44DE4}">
      <dgm:prSet phldrT="[Κείμενο]"/>
      <dgm:spPr/>
      <dgm:t>
        <a:bodyPr/>
        <a:lstStyle/>
        <a:p>
          <a:r>
            <a:rPr lang="el-GR" dirty="0" smtClean="0"/>
            <a:t>Απόφαση &amp; Ενέργεια</a:t>
          </a:r>
          <a:endParaRPr lang="el-GR" dirty="0"/>
        </a:p>
      </dgm:t>
    </dgm:pt>
    <dgm:pt modelId="{356FDC8E-D2F0-4C29-9EE0-503662C4D14F}" type="parTrans" cxnId="{6C2537E1-808A-432C-B37C-D641CA2222B0}">
      <dgm:prSet/>
      <dgm:spPr/>
      <dgm:t>
        <a:bodyPr/>
        <a:lstStyle/>
        <a:p>
          <a:endParaRPr lang="el-GR"/>
        </a:p>
      </dgm:t>
    </dgm:pt>
    <dgm:pt modelId="{40253965-FEC2-452B-B04C-1E9A719EAB71}" type="sibTrans" cxnId="{6C2537E1-808A-432C-B37C-D641CA2222B0}">
      <dgm:prSet/>
      <dgm:spPr/>
      <dgm:t>
        <a:bodyPr/>
        <a:lstStyle/>
        <a:p>
          <a:endParaRPr lang="el-GR"/>
        </a:p>
      </dgm:t>
    </dgm:pt>
    <dgm:pt modelId="{924AF78F-D533-4883-AA76-F400063E920D}" type="pres">
      <dgm:prSet presAssocID="{D2F6C79C-B479-40F3-B4AF-02803F525021}" presName="CompostProcess" presStyleCnt="0">
        <dgm:presLayoutVars>
          <dgm:dir/>
          <dgm:resizeHandles val="exact"/>
        </dgm:presLayoutVars>
      </dgm:prSet>
      <dgm:spPr/>
    </dgm:pt>
    <dgm:pt modelId="{631FF57D-A22B-478E-B9F1-78CBB24C1690}" type="pres">
      <dgm:prSet presAssocID="{D2F6C79C-B479-40F3-B4AF-02803F525021}" presName="arrow" presStyleLbl="bgShp" presStyleIdx="0" presStyleCnt="1"/>
      <dgm:spPr/>
    </dgm:pt>
    <dgm:pt modelId="{5102AAE6-BF8E-41E5-8D7E-53A9ED99F613}" type="pres">
      <dgm:prSet presAssocID="{D2F6C79C-B479-40F3-B4AF-02803F525021}" presName="linearProcess" presStyleCnt="0"/>
      <dgm:spPr/>
    </dgm:pt>
    <dgm:pt modelId="{5E9632FE-1F1C-4D15-9719-3C6F7C3C0AFB}" type="pres">
      <dgm:prSet presAssocID="{91769A22-6E78-40A9-9750-621F933A71D9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65C6974-5438-4E02-B3B8-9FFA3C95EC3C}" type="pres">
      <dgm:prSet presAssocID="{07B3220C-5A23-4233-A7D4-65F254C95C9F}" presName="sibTrans" presStyleCnt="0"/>
      <dgm:spPr/>
    </dgm:pt>
    <dgm:pt modelId="{65FE31CD-86FF-4AD1-9D11-791C7F07C4AC}" type="pres">
      <dgm:prSet presAssocID="{1C2E5356-7DD8-4D67-98B4-B841B9C3CBFE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3FB12F6-28EA-4C13-9C79-CE8EF236C7B8}" type="pres">
      <dgm:prSet presAssocID="{9902396E-A19B-4212-BCDD-427C69FC935F}" presName="sibTrans" presStyleCnt="0"/>
      <dgm:spPr/>
    </dgm:pt>
    <dgm:pt modelId="{F4608F16-ABF7-4526-9876-403F1AF7D0CD}" type="pres">
      <dgm:prSet presAssocID="{6B88F79F-9544-4148-8A4B-DBBC2DEF9B20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311A284-3452-4EB7-91A2-F92ECD06C415}" type="pres">
      <dgm:prSet presAssocID="{AC5B124E-B727-483C-9258-B9D0B6CC1AAA}" presName="sibTrans" presStyleCnt="0"/>
      <dgm:spPr/>
    </dgm:pt>
    <dgm:pt modelId="{D5012C32-69DD-4CA9-99AC-05B9E315F9D6}" type="pres">
      <dgm:prSet presAssocID="{C3C485AE-FCC0-471F-A3A5-81DB3BA44DE4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3BDC3682-6A5A-46F8-82A0-8E38F34C6D91}" type="presOf" srcId="{C3C485AE-FCC0-471F-A3A5-81DB3BA44DE4}" destId="{D5012C32-69DD-4CA9-99AC-05B9E315F9D6}" srcOrd="0" destOrd="0" presId="urn:microsoft.com/office/officeart/2005/8/layout/hProcess9"/>
    <dgm:cxn modelId="{6C2537E1-808A-432C-B37C-D641CA2222B0}" srcId="{D2F6C79C-B479-40F3-B4AF-02803F525021}" destId="{C3C485AE-FCC0-471F-A3A5-81DB3BA44DE4}" srcOrd="3" destOrd="0" parTransId="{356FDC8E-D2F0-4C29-9EE0-503662C4D14F}" sibTransId="{40253965-FEC2-452B-B04C-1E9A719EAB71}"/>
    <dgm:cxn modelId="{05A87F63-78DD-4A5D-AF27-CB6E5D7C4BFB}" type="presOf" srcId="{D2F6C79C-B479-40F3-B4AF-02803F525021}" destId="{924AF78F-D533-4883-AA76-F400063E920D}" srcOrd="0" destOrd="0" presId="urn:microsoft.com/office/officeart/2005/8/layout/hProcess9"/>
    <dgm:cxn modelId="{690D243D-908B-4636-8CC3-C2E57EFFFD20}" type="presOf" srcId="{91769A22-6E78-40A9-9750-621F933A71D9}" destId="{5E9632FE-1F1C-4D15-9719-3C6F7C3C0AFB}" srcOrd="0" destOrd="0" presId="urn:microsoft.com/office/officeart/2005/8/layout/hProcess9"/>
    <dgm:cxn modelId="{3D4145D6-0855-4ECA-842A-679D596EEDEF}" srcId="{D2F6C79C-B479-40F3-B4AF-02803F525021}" destId="{1C2E5356-7DD8-4D67-98B4-B841B9C3CBFE}" srcOrd="1" destOrd="0" parTransId="{69ECE424-FED9-4471-B376-CCCA32F79047}" sibTransId="{9902396E-A19B-4212-BCDD-427C69FC935F}"/>
    <dgm:cxn modelId="{281FCB44-4EF9-4604-AFE2-AC3F2E9DFCF7}" type="presOf" srcId="{1C2E5356-7DD8-4D67-98B4-B841B9C3CBFE}" destId="{65FE31CD-86FF-4AD1-9D11-791C7F07C4AC}" srcOrd="0" destOrd="0" presId="urn:microsoft.com/office/officeart/2005/8/layout/hProcess9"/>
    <dgm:cxn modelId="{0E44FCF2-1398-4B60-823E-C97F9E0D375D}" srcId="{D2F6C79C-B479-40F3-B4AF-02803F525021}" destId="{91769A22-6E78-40A9-9750-621F933A71D9}" srcOrd="0" destOrd="0" parTransId="{D30DB295-7A3B-4B30-9FD9-D15C6433C6AE}" sibTransId="{07B3220C-5A23-4233-A7D4-65F254C95C9F}"/>
    <dgm:cxn modelId="{6C839A49-721D-4A79-AB91-3C93924EE61F}" srcId="{D2F6C79C-B479-40F3-B4AF-02803F525021}" destId="{6B88F79F-9544-4148-8A4B-DBBC2DEF9B20}" srcOrd="2" destOrd="0" parTransId="{C224EEDE-4D46-4E4C-988E-5E494094CFEC}" sibTransId="{AC5B124E-B727-483C-9258-B9D0B6CC1AAA}"/>
    <dgm:cxn modelId="{04D3F990-2EB3-4B3B-88C0-FA2204B6643E}" type="presOf" srcId="{6B88F79F-9544-4148-8A4B-DBBC2DEF9B20}" destId="{F4608F16-ABF7-4526-9876-403F1AF7D0CD}" srcOrd="0" destOrd="0" presId="urn:microsoft.com/office/officeart/2005/8/layout/hProcess9"/>
    <dgm:cxn modelId="{4DEAF7BF-6E6F-44DC-A5A0-40204EE64A16}" type="presParOf" srcId="{924AF78F-D533-4883-AA76-F400063E920D}" destId="{631FF57D-A22B-478E-B9F1-78CBB24C1690}" srcOrd="0" destOrd="0" presId="urn:microsoft.com/office/officeart/2005/8/layout/hProcess9"/>
    <dgm:cxn modelId="{9D77699A-072F-4A72-AF41-27594DCF27EB}" type="presParOf" srcId="{924AF78F-D533-4883-AA76-F400063E920D}" destId="{5102AAE6-BF8E-41E5-8D7E-53A9ED99F613}" srcOrd="1" destOrd="0" presId="urn:microsoft.com/office/officeart/2005/8/layout/hProcess9"/>
    <dgm:cxn modelId="{8738BCC3-557E-4C0F-B352-DB38EE211176}" type="presParOf" srcId="{5102AAE6-BF8E-41E5-8D7E-53A9ED99F613}" destId="{5E9632FE-1F1C-4D15-9719-3C6F7C3C0AFB}" srcOrd="0" destOrd="0" presId="urn:microsoft.com/office/officeart/2005/8/layout/hProcess9"/>
    <dgm:cxn modelId="{C79DD618-E7A9-4ED3-BF95-ACB94CCFFE23}" type="presParOf" srcId="{5102AAE6-BF8E-41E5-8D7E-53A9ED99F613}" destId="{965C6974-5438-4E02-B3B8-9FFA3C95EC3C}" srcOrd="1" destOrd="0" presId="urn:microsoft.com/office/officeart/2005/8/layout/hProcess9"/>
    <dgm:cxn modelId="{2AAFD225-29B9-4F13-8E80-24EB864FA76C}" type="presParOf" srcId="{5102AAE6-BF8E-41E5-8D7E-53A9ED99F613}" destId="{65FE31CD-86FF-4AD1-9D11-791C7F07C4AC}" srcOrd="2" destOrd="0" presId="urn:microsoft.com/office/officeart/2005/8/layout/hProcess9"/>
    <dgm:cxn modelId="{C6D82705-FCD1-4EAA-835B-272129A75393}" type="presParOf" srcId="{5102AAE6-BF8E-41E5-8D7E-53A9ED99F613}" destId="{C3FB12F6-28EA-4C13-9C79-CE8EF236C7B8}" srcOrd="3" destOrd="0" presId="urn:microsoft.com/office/officeart/2005/8/layout/hProcess9"/>
    <dgm:cxn modelId="{297CF7FA-9869-4C1D-B41D-01964EAC908E}" type="presParOf" srcId="{5102AAE6-BF8E-41E5-8D7E-53A9ED99F613}" destId="{F4608F16-ABF7-4526-9876-403F1AF7D0CD}" srcOrd="4" destOrd="0" presId="urn:microsoft.com/office/officeart/2005/8/layout/hProcess9"/>
    <dgm:cxn modelId="{1189E924-B317-4857-A31F-5B0C1A72DD79}" type="presParOf" srcId="{5102AAE6-BF8E-41E5-8D7E-53A9ED99F613}" destId="{6311A284-3452-4EB7-91A2-F92ECD06C415}" srcOrd="5" destOrd="0" presId="urn:microsoft.com/office/officeart/2005/8/layout/hProcess9"/>
    <dgm:cxn modelId="{E30B57BF-5D50-41DE-920E-A0FD3B53726E}" type="presParOf" srcId="{5102AAE6-BF8E-41E5-8D7E-53A9ED99F613}" destId="{D5012C32-69DD-4CA9-99AC-05B9E315F9D6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F6C79C-B479-40F3-B4AF-02803F525021}" type="doc">
      <dgm:prSet loTypeId="urn:microsoft.com/office/officeart/2005/8/layout/hProcess9" loCatId="process" qsTypeId="urn:microsoft.com/office/officeart/2005/8/quickstyle/simple1" qsCatId="simple" csTypeId="urn:microsoft.com/office/officeart/2005/8/colors/colorful1#2" csCatId="colorful" phldr="1"/>
      <dgm:spPr/>
    </dgm:pt>
    <dgm:pt modelId="{91769A22-6E78-40A9-9750-621F933A71D9}">
      <dgm:prSet phldrT="[Κείμενο]"/>
      <dgm:spPr/>
      <dgm:t>
        <a:bodyPr/>
        <a:lstStyle/>
        <a:p>
          <a:r>
            <a:rPr lang="el-GR" dirty="0" smtClean="0"/>
            <a:t>Ερέθισμα</a:t>
          </a:r>
          <a:endParaRPr lang="el-GR" dirty="0"/>
        </a:p>
      </dgm:t>
    </dgm:pt>
    <dgm:pt modelId="{D30DB295-7A3B-4B30-9FD9-D15C6433C6AE}" type="parTrans" cxnId="{0E44FCF2-1398-4B60-823E-C97F9E0D375D}">
      <dgm:prSet/>
      <dgm:spPr/>
      <dgm:t>
        <a:bodyPr/>
        <a:lstStyle/>
        <a:p>
          <a:endParaRPr lang="el-GR"/>
        </a:p>
      </dgm:t>
    </dgm:pt>
    <dgm:pt modelId="{07B3220C-5A23-4233-A7D4-65F254C95C9F}" type="sibTrans" cxnId="{0E44FCF2-1398-4B60-823E-C97F9E0D375D}">
      <dgm:prSet/>
      <dgm:spPr/>
      <dgm:t>
        <a:bodyPr/>
        <a:lstStyle/>
        <a:p>
          <a:endParaRPr lang="el-GR"/>
        </a:p>
      </dgm:t>
    </dgm:pt>
    <dgm:pt modelId="{1C2E5356-7DD8-4D67-98B4-B841B9C3CBFE}">
      <dgm:prSet phldrT="[Κείμενο]"/>
      <dgm:spPr/>
      <dgm:t>
        <a:bodyPr/>
        <a:lstStyle/>
        <a:p>
          <a:r>
            <a:rPr lang="el-GR" dirty="0" smtClean="0"/>
            <a:t>Συναισθηματική αντίδραση</a:t>
          </a:r>
          <a:endParaRPr lang="el-GR" dirty="0"/>
        </a:p>
      </dgm:t>
    </dgm:pt>
    <dgm:pt modelId="{69ECE424-FED9-4471-B376-CCCA32F79047}" type="parTrans" cxnId="{3D4145D6-0855-4ECA-842A-679D596EEDEF}">
      <dgm:prSet/>
      <dgm:spPr/>
      <dgm:t>
        <a:bodyPr/>
        <a:lstStyle/>
        <a:p>
          <a:endParaRPr lang="el-GR"/>
        </a:p>
      </dgm:t>
    </dgm:pt>
    <dgm:pt modelId="{9902396E-A19B-4212-BCDD-427C69FC935F}" type="sibTrans" cxnId="{3D4145D6-0855-4ECA-842A-679D596EEDEF}">
      <dgm:prSet/>
      <dgm:spPr/>
      <dgm:t>
        <a:bodyPr/>
        <a:lstStyle/>
        <a:p>
          <a:endParaRPr lang="el-GR"/>
        </a:p>
      </dgm:t>
    </dgm:pt>
    <dgm:pt modelId="{6B88F79F-9544-4148-8A4B-DBBC2DEF9B20}">
      <dgm:prSet phldrT="[Κείμενο]"/>
      <dgm:spPr/>
      <dgm:t>
        <a:bodyPr/>
        <a:lstStyle/>
        <a:p>
          <a:r>
            <a:rPr lang="el-GR" dirty="0" smtClean="0"/>
            <a:t>Σωματική αντίδραση</a:t>
          </a:r>
          <a:endParaRPr lang="el-GR" dirty="0"/>
        </a:p>
      </dgm:t>
    </dgm:pt>
    <dgm:pt modelId="{C224EEDE-4D46-4E4C-988E-5E494094CFEC}" type="parTrans" cxnId="{6C839A49-721D-4A79-AB91-3C93924EE61F}">
      <dgm:prSet/>
      <dgm:spPr/>
      <dgm:t>
        <a:bodyPr/>
        <a:lstStyle/>
        <a:p>
          <a:endParaRPr lang="el-GR"/>
        </a:p>
      </dgm:t>
    </dgm:pt>
    <dgm:pt modelId="{AC5B124E-B727-483C-9258-B9D0B6CC1AAA}" type="sibTrans" cxnId="{6C839A49-721D-4A79-AB91-3C93924EE61F}">
      <dgm:prSet/>
      <dgm:spPr/>
      <dgm:t>
        <a:bodyPr/>
        <a:lstStyle/>
        <a:p>
          <a:endParaRPr lang="el-GR"/>
        </a:p>
      </dgm:t>
    </dgm:pt>
    <dgm:pt modelId="{C3C485AE-FCC0-471F-A3A5-81DB3BA44DE4}">
      <dgm:prSet phldrT="[Κείμενο]"/>
      <dgm:spPr/>
      <dgm:t>
        <a:bodyPr/>
        <a:lstStyle/>
        <a:p>
          <a:r>
            <a:rPr lang="el-GR" dirty="0" smtClean="0"/>
            <a:t>Επίταση Συναισθήματος</a:t>
          </a:r>
          <a:endParaRPr lang="el-GR" dirty="0"/>
        </a:p>
      </dgm:t>
    </dgm:pt>
    <dgm:pt modelId="{356FDC8E-D2F0-4C29-9EE0-503662C4D14F}" type="parTrans" cxnId="{6C2537E1-808A-432C-B37C-D641CA2222B0}">
      <dgm:prSet/>
      <dgm:spPr/>
      <dgm:t>
        <a:bodyPr/>
        <a:lstStyle/>
        <a:p>
          <a:endParaRPr lang="el-GR"/>
        </a:p>
      </dgm:t>
    </dgm:pt>
    <dgm:pt modelId="{40253965-FEC2-452B-B04C-1E9A719EAB71}" type="sibTrans" cxnId="{6C2537E1-808A-432C-B37C-D641CA2222B0}">
      <dgm:prSet/>
      <dgm:spPr/>
      <dgm:t>
        <a:bodyPr/>
        <a:lstStyle/>
        <a:p>
          <a:endParaRPr lang="el-GR"/>
        </a:p>
      </dgm:t>
    </dgm:pt>
    <dgm:pt modelId="{924AF78F-D533-4883-AA76-F400063E920D}" type="pres">
      <dgm:prSet presAssocID="{D2F6C79C-B479-40F3-B4AF-02803F525021}" presName="CompostProcess" presStyleCnt="0">
        <dgm:presLayoutVars>
          <dgm:dir/>
          <dgm:resizeHandles val="exact"/>
        </dgm:presLayoutVars>
      </dgm:prSet>
      <dgm:spPr/>
    </dgm:pt>
    <dgm:pt modelId="{631FF57D-A22B-478E-B9F1-78CBB24C1690}" type="pres">
      <dgm:prSet presAssocID="{D2F6C79C-B479-40F3-B4AF-02803F525021}" presName="arrow" presStyleLbl="bgShp" presStyleIdx="0" presStyleCnt="1"/>
      <dgm:spPr/>
    </dgm:pt>
    <dgm:pt modelId="{5102AAE6-BF8E-41E5-8D7E-53A9ED99F613}" type="pres">
      <dgm:prSet presAssocID="{D2F6C79C-B479-40F3-B4AF-02803F525021}" presName="linearProcess" presStyleCnt="0"/>
      <dgm:spPr/>
    </dgm:pt>
    <dgm:pt modelId="{5E9632FE-1F1C-4D15-9719-3C6F7C3C0AFB}" type="pres">
      <dgm:prSet presAssocID="{91769A22-6E78-40A9-9750-621F933A71D9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65C6974-5438-4E02-B3B8-9FFA3C95EC3C}" type="pres">
      <dgm:prSet presAssocID="{07B3220C-5A23-4233-A7D4-65F254C95C9F}" presName="sibTrans" presStyleCnt="0"/>
      <dgm:spPr/>
    </dgm:pt>
    <dgm:pt modelId="{65FE31CD-86FF-4AD1-9D11-791C7F07C4AC}" type="pres">
      <dgm:prSet presAssocID="{1C2E5356-7DD8-4D67-98B4-B841B9C3CBFE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3FB12F6-28EA-4C13-9C79-CE8EF236C7B8}" type="pres">
      <dgm:prSet presAssocID="{9902396E-A19B-4212-BCDD-427C69FC935F}" presName="sibTrans" presStyleCnt="0"/>
      <dgm:spPr/>
    </dgm:pt>
    <dgm:pt modelId="{F4608F16-ABF7-4526-9876-403F1AF7D0CD}" type="pres">
      <dgm:prSet presAssocID="{6B88F79F-9544-4148-8A4B-DBBC2DEF9B20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311A284-3452-4EB7-91A2-F92ECD06C415}" type="pres">
      <dgm:prSet presAssocID="{AC5B124E-B727-483C-9258-B9D0B6CC1AAA}" presName="sibTrans" presStyleCnt="0"/>
      <dgm:spPr/>
    </dgm:pt>
    <dgm:pt modelId="{D5012C32-69DD-4CA9-99AC-05B9E315F9D6}" type="pres">
      <dgm:prSet presAssocID="{C3C485AE-FCC0-471F-A3A5-81DB3BA44DE4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C2537E1-808A-432C-B37C-D641CA2222B0}" srcId="{D2F6C79C-B479-40F3-B4AF-02803F525021}" destId="{C3C485AE-FCC0-471F-A3A5-81DB3BA44DE4}" srcOrd="3" destOrd="0" parTransId="{356FDC8E-D2F0-4C29-9EE0-503662C4D14F}" sibTransId="{40253965-FEC2-452B-B04C-1E9A719EAB71}"/>
    <dgm:cxn modelId="{13D8ECEB-C34D-48FE-BB68-810593BA6174}" type="presOf" srcId="{6B88F79F-9544-4148-8A4B-DBBC2DEF9B20}" destId="{F4608F16-ABF7-4526-9876-403F1AF7D0CD}" srcOrd="0" destOrd="0" presId="urn:microsoft.com/office/officeart/2005/8/layout/hProcess9"/>
    <dgm:cxn modelId="{80C0DB43-8000-462E-A81D-7E1FBEE263E1}" type="presOf" srcId="{D2F6C79C-B479-40F3-B4AF-02803F525021}" destId="{924AF78F-D533-4883-AA76-F400063E920D}" srcOrd="0" destOrd="0" presId="urn:microsoft.com/office/officeart/2005/8/layout/hProcess9"/>
    <dgm:cxn modelId="{3D4145D6-0855-4ECA-842A-679D596EEDEF}" srcId="{D2F6C79C-B479-40F3-B4AF-02803F525021}" destId="{1C2E5356-7DD8-4D67-98B4-B841B9C3CBFE}" srcOrd="1" destOrd="0" parTransId="{69ECE424-FED9-4471-B376-CCCA32F79047}" sibTransId="{9902396E-A19B-4212-BCDD-427C69FC935F}"/>
    <dgm:cxn modelId="{01F16C8D-9186-4683-9102-DD6828B7CD26}" type="presOf" srcId="{91769A22-6E78-40A9-9750-621F933A71D9}" destId="{5E9632FE-1F1C-4D15-9719-3C6F7C3C0AFB}" srcOrd="0" destOrd="0" presId="urn:microsoft.com/office/officeart/2005/8/layout/hProcess9"/>
    <dgm:cxn modelId="{9461D1F9-E5C4-4A64-837D-238E2864B09B}" type="presOf" srcId="{C3C485AE-FCC0-471F-A3A5-81DB3BA44DE4}" destId="{D5012C32-69DD-4CA9-99AC-05B9E315F9D6}" srcOrd="0" destOrd="0" presId="urn:microsoft.com/office/officeart/2005/8/layout/hProcess9"/>
    <dgm:cxn modelId="{0E44FCF2-1398-4B60-823E-C97F9E0D375D}" srcId="{D2F6C79C-B479-40F3-B4AF-02803F525021}" destId="{91769A22-6E78-40A9-9750-621F933A71D9}" srcOrd="0" destOrd="0" parTransId="{D30DB295-7A3B-4B30-9FD9-D15C6433C6AE}" sibTransId="{07B3220C-5A23-4233-A7D4-65F254C95C9F}"/>
    <dgm:cxn modelId="{6C839A49-721D-4A79-AB91-3C93924EE61F}" srcId="{D2F6C79C-B479-40F3-B4AF-02803F525021}" destId="{6B88F79F-9544-4148-8A4B-DBBC2DEF9B20}" srcOrd="2" destOrd="0" parTransId="{C224EEDE-4D46-4E4C-988E-5E494094CFEC}" sibTransId="{AC5B124E-B727-483C-9258-B9D0B6CC1AAA}"/>
    <dgm:cxn modelId="{522A10DA-1635-473E-9B82-5B6CF810118B}" type="presOf" srcId="{1C2E5356-7DD8-4D67-98B4-B841B9C3CBFE}" destId="{65FE31CD-86FF-4AD1-9D11-791C7F07C4AC}" srcOrd="0" destOrd="0" presId="urn:microsoft.com/office/officeart/2005/8/layout/hProcess9"/>
    <dgm:cxn modelId="{67ABE7EA-137B-43D1-B351-364D2F5967A8}" type="presParOf" srcId="{924AF78F-D533-4883-AA76-F400063E920D}" destId="{631FF57D-A22B-478E-B9F1-78CBB24C1690}" srcOrd="0" destOrd="0" presId="urn:microsoft.com/office/officeart/2005/8/layout/hProcess9"/>
    <dgm:cxn modelId="{29734387-8B13-4C1B-B4A7-D982BE7E75B8}" type="presParOf" srcId="{924AF78F-D533-4883-AA76-F400063E920D}" destId="{5102AAE6-BF8E-41E5-8D7E-53A9ED99F613}" srcOrd="1" destOrd="0" presId="urn:microsoft.com/office/officeart/2005/8/layout/hProcess9"/>
    <dgm:cxn modelId="{9DA4BB95-D6C4-4C93-8AE3-8659185FC890}" type="presParOf" srcId="{5102AAE6-BF8E-41E5-8D7E-53A9ED99F613}" destId="{5E9632FE-1F1C-4D15-9719-3C6F7C3C0AFB}" srcOrd="0" destOrd="0" presId="urn:microsoft.com/office/officeart/2005/8/layout/hProcess9"/>
    <dgm:cxn modelId="{FE89BFF6-BB0E-4E63-AEA7-7BA83DEDC666}" type="presParOf" srcId="{5102AAE6-BF8E-41E5-8D7E-53A9ED99F613}" destId="{965C6974-5438-4E02-B3B8-9FFA3C95EC3C}" srcOrd="1" destOrd="0" presId="urn:microsoft.com/office/officeart/2005/8/layout/hProcess9"/>
    <dgm:cxn modelId="{707D61C3-E2D2-4F7E-BC9A-28EA0CA84FAE}" type="presParOf" srcId="{5102AAE6-BF8E-41E5-8D7E-53A9ED99F613}" destId="{65FE31CD-86FF-4AD1-9D11-791C7F07C4AC}" srcOrd="2" destOrd="0" presId="urn:microsoft.com/office/officeart/2005/8/layout/hProcess9"/>
    <dgm:cxn modelId="{6BB3F060-DA9F-462E-A5E2-350CC04B1E44}" type="presParOf" srcId="{5102AAE6-BF8E-41E5-8D7E-53A9ED99F613}" destId="{C3FB12F6-28EA-4C13-9C79-CE8EF236C7B8}" srcOrd="3" destOrd="0" presId="urn:microsoft.com/office/officeart/2005/8/layout/hProcess9"/>
    <dgm:cxn modelId="{07C724E1-778F-4C3F-B28D-5FE97DC1B038}" type="presParOf" srcId="{5102AAE6-BF8E-41E5-8D7E-53A9ED99F613}" destId="{F4608F16-ABF7-4526-9876-403F1AF7D0CD}" srcOrd="4" destOrd="0" presId="urn:microsoft.com/office/officeart/2005/8/layout/hProcess9"/>
    <dgm:cxn modelId="{BBFB1961-5340-43DD-B1A0-D6A2FAAC61DF}" type="presParOf" srcId="{5102AAE6-BF8E-41E5-8D7E-53A9ED99F613}" destId="{6311A284-3452-4EB7-91A2-F92ECD06C415}" srcOrd="5" destOrd="0" presId="urn:microsoft.com/office/officeart/2005/8/layout/hProcess9"/>
    <dgm:cxn modelId="{46EE3294-3986-42EB-B667-18BDE7BFC567}" type="presParOf" srcId="{5102AAE6-BF8E-41E5-8D7E-53A9ED99F613}" destId="{D5012C32-69DD-4CA9-99AC-05B9E315F9D6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DA7CB9-1269-4D25-B059-064DB2564D64}">
      <dsp:nvSpPr>
        <dsp:cNvPr id="0" name=""/>
        <dsp:cNvSpPr/>
      </dsp:nvSpPr>
      <dsp:spPr>
        <a:xfrm>
          <a:off x="2995532" y="0"/>
          <a:ext cx="1497766" cy="1036915"/>
        </a:xfrm>
        <a:prstGeom prst="trapezoid">
          <a:avLst>
            <a:gd name="adj" fmla="val 7222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800" b="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0" kern="1200" dirty="0" smtClean="0"/>
            <a:t>Τεχνικό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0" kern="1200" dirty="0" smtClean="0"/>
            <a:t>Σήμα</a:t>
          </a:r>
          <a:endParaRPr lang="el-GR" sz="1800" b="0" kern="1200" dirty="0"/>
        </a:p>
      </dsp:txBody>
      <dsp:txXfrm>
        <a:off x="2995532" y="0"/>
        <a:ext cx="1497766" cy="1036915"/>
      </dsp:txXfrm>
    </dsp:sp>
    <dsp:sp modelId="{F0E400D3-906E-4D3F-A6C8-8A9E85C79607}">
      <dsp:nvSpPr>
        <dsp:cNvPr id="0" name=""/>
        <dsp:cNvSpPr/>
      </dsp:nvSpPr>
      <dsp:spPr>
        <a:xfrm>
          <a:off x="2240598" y="1030621"/>
          <a:ext cx="2995532" cy="1036915"/>
        </a:xfrm>
        <a:prstGeom prst="trapezoid">
          <a:avLst>
            <a:gd name="adj" fmla="val 7222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Momentum</a:t>
          </a:r>
          <a:endParaRPr lang="el-GR" sz="1800" b="1" kern="1200" dirty="0"/>
        </a:p>
      </dsp:txBody>
      <dsp:txXfrm>
        <a:off x="2764816" y="1030621"/>
        <a:ext cx="1947096" cy="1036915"/>
      </dsp:txXfrm>
    </dsp:sp>
    <dsp:sp modelId="{3CAB5BBC-2F51-4516-B4B7-D712C7F521F8}">
      <dsp:nvSpPr>
        <dsp:cNvPr id="0" name=""/>
        <dsp:cNvSpPr/>
      </dsp:nvSpPr>
      <dsp:spPr>
        <a:xfrm>
          <a:off x="1497766" y="2073830"/>
          <a:ext cx="4493299" cy="1036915"/>
        </a:xfrm>
        <a:prstGeom prst="trapezoid">
          <a:avLst>
            <a:gd name="adj" fmla="val 7222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 smtClean="0"/>
            <a:t>Τάση </a:t>
          </a:r>
          <a:endParaRPr lang="el-GR" sz="2000" b="1" kern="1200" dirty="0"/>
        </a:p>
      </dsp:txBody>
      <dsp:txXfrm>
        <a:off x="2284093" y="2073830"/>
        <a:ext cx="2920644" cy="1036915"/>
      </dsp:txXfrm>
    </dsp:sp>
    <dsp:sp modelId="{37CE7872-E4CC-4873-B2C6-AAADDCE7A911}">
      <dsp:nvSpPr>
        <dsp:cNvPr id="0" name=""/>
        <dsp:cNvSpPr/>
      </dsp:nvSpPr>
      <dsp:spPr>
        <a:xfrm>
          <a:off x="748883" y="3110745"/>
          <a:ext cx="5991065" cy="1036915"/>
        </a:xfrm>
        <a:prstGeom prst="trapezoid">
          <a:avLst>
            <a:gd name="adj" fmla="val 7222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/>
            <a:t>Ψυχολογία της αγοράς</a:t>
          </a:r>
          <a:endParaRPr lang="el-GR" sz="2000" b="1" kern="1200" dirty="0"/>
        </a:p>
      </dsp:txBody>
      <dsp:txXfrm>
        <a:off x="1797319" y="3110745"/>
        <a:ext cx="3894192" cy="1036915"/>
      </dsp:txXfrm>
    </dsp:sp>
    <dsp:sp modelId="{6DA86773-B04F-4061-A753-59B85E787CCA}">
      <dsp:nvSpPr>
        <dsp:cNvPr id="0" name=""/>
        <dsp:cNvSpPr/>
      </dsp:nvSpPr>
      <dsp:spPr>
        <a:xfrm>
          <a:off x="0" y="4147660"/>
          <a:ext cx="7488832" cy="1036915"/>
        </a:xfrm>
        <a:prstGeom prst="trapezoid">
          <a:avLst>
            <a:gd name="adj" fmla="val 7222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 smtClean="0"/>
            <a:t>Θεμελιώδη Δεδομένα</a:t>
          </a:r>
          <a:endParaRPr lang="el-GR" sz="2800" b="1" kern="1200" dirty="0"/>
        </a:p>
      </dsp:txBody>
      <dsp:txXfrm>
        <a:off x="1310545" y="4147660"/>
        <a:ext cx="4867740" cy="10369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DF636F-E3A8-4CE4-93D2-387A6CA68BEF}">
      <dsp:nvSpPr>
        <dsp:cNvPr id="0" name=""/>
        <dsp:cNvSpPr/>
      </dsp:nvSpPr>
      <dsp:spPr>
        <a:xfrm rot="5400000">
          <a:off x="-194579" y="195766"/>
          <a:ext cx="1297198" cy="9080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Top </a:t>
          </a:r>
          <a:r>
            <a:rPr lang="el-GR" sz="1500" kern="1200" dirty="0" smtClean="0"/>
            <a:t>/</a:t>
          </a:r>
          <a:r>
            <a:rPr lang="en-US" sz="1500" kern="1200" dirty="0" smtClean="0"/>
            <a:t>Down</a:t>
          </a:r>
          <a:endParaRPr lang="el-GR" sz="1500" kern="1200" dirty="0"/>
        </a:p>
      </dsp:txBody>
      <dsp:txXfrm rot="-5400000">
        <a:off x="1" y="455207"/>
        <a:ext cx="908039" cy="389159"/>
      </dsp:txXfrm>
    </dsp:sp>
    <dsp:sp modelId="{7754BB6F-B6A6-4E12-89B3-67A576AE5DE0}">
      <dsp:nvSpPr>
        <dsp:cNvPr id="0" name=""/>
        <dsp:cNvSpPr/>
      </dsp:nvSpPr>
      <dsp:spPr>
        <a:xfrm rot="5400000">
          <a:off x="3740841" y="-2832802"/>
          <a:ext cx="843179" cy="65087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solidFill>
                <a:schemeClr val="accent1">
                  <a:lumMod val="75000"/>
                </a:schemeClr>
              </a:solidFill>
            </a:rPr>
            <a:t>Intermarket</a:t>
          </a:r>
          <a:r>
            <a:rPr lang="en-US" sz="3200" kern="1200" dirty="0" smtClean="0">
              <a:solidFill>
                <a:schemeClr val="accent1">
                  <a:lumMod val="75000"/>
                </a:schemeClr>
              </a:solidFill>
            </a:rPr>
            <a:t> Analysis</a:t>
          </a:r>
          <a:endParaRPr lang="el-GR" sz="3200" kern="1200" dirty="0">
            <a:solidFill>
              <a:schemeClr val="accent1">
                <a:lumMod val="75000"/>
              </a:schemeClr>
            </a:solidFill>
          </a:endParaRPr>
        </a:p>
      </dsp:txBody>
      <dsp:txXfrm rot="-5400000">
        <a:off x="908039" y="41161"/>
        <a:ext cx="6467623" cy="760857"/>
      </dsp:txXfrm>
    </dsp:sp>
    <dsp:sp modelId="{1EE068E9-E1C0-4961-8351-5FAF542EDD16}">
      <dsp:nvSpPr>
        <dsp:cNvPr id="0" name=""/>
        <dsp:cNvSpPr/>
      </dsp:nvSpPr>
      <dsp:spPr>
        <a:xfrm rot="5400000">
          <a:off x="-194579" y="1346751"/>
          <a:ext cx="1297198" cy="9080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500" kern="1200" dirty="0"/>
        </a:p>
      </dsp:txBody>
      <dsp:txXfrm rot="-5400000">
        <a:off x="1" y="1606192"/>
        <a:ext cx="908039" cy="389159"/>
      </dsp:txXfrm>
    </dsp:sp>
    <dsp:sp modelId="{DAD2491C-98AF-43B6-9A6D-3622189576DE}">
      <dsp:nvSpPr>
        <dsp:cNvPr id="0" name=""/>
        <dsp:cNvSpPr/>
      </dsp:nvSpPr>
      <dsp:spPr>
        <a:xfrm rot="5400000">
          <a:off x="3740841" y="-1680673"/>
          <a:ext cx="843179" cy="65087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3200" kern="1200" dirty="0" smtClean="0">
              <a:solidFill>
                <a:schemeClr val="accent1">
                  <a:lumMod val="75000"/>
                </a:schemeClr>
              </a:solidFill>
            </a:rPr>
            <a:t>Θεμελιώδη μεγέθη χώρας</a:t>
          </a:r>
          <a:endParaRPr lang="el-GR" sz="4400" kern="1200" dirty="0">
            <a:solidFill>
              <a:schemeClr val="accent1">
                <a:lumMod val="75000"/>
              </a:schemeClr>
            </a:solidFill>
          </a:endParaRPr>
        </a:p>
      </dsp:txBody>
      <dsp:txXfrm rot="-5400000">
        <a:off x="908039" y="1193290"/>
        <a:ext cx="6467623" cy="760857"/>
      </dsp:txXfrm>
    </dsp:sp>
    <dsp:sp modelId="{F3DA50C5-1EDA-478D-AF56-5479D8892DA8}">
      <dsp:nvSpPr>
        <dsp:cNvPr id="0" name=""/>
        <dsp:cNvSpPr/>
      </dsp:nvSpPr>
      <dsp:spPr>
        <a:xfrm rot="5400000">
          <a:off x="-194579" y="2497737"/>
          <a:ext cx="1297198" cy="9080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500" kern="1200" dirty="0"/>
        </a:p>
      </dsp:txBody>
      <dsp:txXfrm rot="-5400000">
        <a:off x="1" y="2757178"/>
        <a:ext cx="908039" cy="389159"/>
      </dsp:txXfrm>
    </dsp:sp>
    <dsp:sp modelId="{9E7282CC-9075-465D-B16F-AE24F6ECE628}">
      <dsp:nvSpPr>
        <dsp:cNvPr id="0" name=""/>
        <dsp:cNvSpPr/>
      </dsp:nvSpPr>
      <dsp:spPr>
        <a:xfrm rot="5400000">
          <a:off x="3740841" y="-529645"/>
          <a:ext cx="843179" cy="65087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3200" kern="1200" dirty="0" smtClean="0">
              <a:solidFill>
                <a:schemeClr val="accent1">
                  <a:lumMod val="75000"/>
                </a:schemeClr>
              </a:solidFill>
            </a:rPr>
            <a:t>Θεμελιώδη Κλάδου</a:t>
          </a:r>
          <a:endParaRPr lang="el-GR" sz="3200" kern="1200" dirty="0">
            <a:solidFill>
              <a:schemeClr val="accent1">
                <a:lumMod val="75000"/>
              </a:schemeClr>
            </a:solidFill>
          </a:endParaRPr>
        </a:p>
      </dsp:txBody>
      <dsp:txXfrm rot="-5400000">
        <a:off x="908039" y="2344318"/>
        <a:ext cx="6467623" cy="760857"/>
      </dsp:txXfrm>
    </dsp:sp>
    <dsp:sp modelId="{B4DA9EDC-16C9-42D3-945D-203F1299E791}">
      <dsp:nvSpPr>
        <dsp:cNvPr id="0" name=""/>
        <dsp:cNvSpPr/>
      </dsp:nvSpPr>
      <dsp:spPr>
        <a:xfrm rot="5400000">
          <a:off x="-194579" y="3649909"/>
          <a:ext cx="1297198" cy="9080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500" kern="1200" dirty="0"/>
        </a:p>
      </dsp:txBody>
      <dsp:txXfrm rot="-5400000">
        <a:off x="1" y="3909350"/>
        <a:ext cx="908039" cy="389159"/>
      </dsp:txXfrm>
    </dsp:sp>
    <dsp:sp modelId="{77FF4EDA-48CB-4285-AC6B-FE8DF0172440}">
      <dsp:nvSpPr>
        <dsp:cNvPr id="0" name=""/>
        <dsp:cNvSpPr/>
      </dsp:nvSpPr>
      <dsp:spPr>
        <a:xfrm rot="5400000">
          <a:off x="3740841" y="621339"/>
          <a:ext cx="843179" cy="65087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3200" kern="1200" dirty="0" smtClean="0">
              <a:solidFill>
                <a:schemeClr val="accent1">
                  <a:lumMod val="75000"/>
                </a:schemeClr>
              </a:solidFill>
            </a:rPr>
            <a:t>Θεμελιώδη εταιρείας</a:t>
          </a:r>
          <a:endParaRPr lang="el-GR" sz="4900" kern="1200" dirty="0">
            <a:solidFill>
              <a:schemeClr val="accent1">
                <a:lumMod val="75000"/>
              </a:schemeClr>
            </a:solidFill>
          </a:endParaRPr>
        </a:p>
      </dsp:txBody>
      <dsp:txXfrm rot="-5400000">
        <a:off x="908039" y="3495303"/>
        <a:ext cx="6467623" cy="7608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FF57D-A22B-478E-B9F1-78CBB24C1690}">
      <dsp:nvSpPr>
        <dsp:cNvPr id="0" name=""/>
        <dsp:cNvSpPr/>
      </dsp:nvSpPr>
      <dsp:spPr>
        <a:xfrm>
          <a:off x="626469" y="0"/>
          <a:ext cx="7099988" cy="4104456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9632FE-1F1C-4D15-9719-3C6F7C3C0AFB}">
      <dsp:nvSpPr>
        <dsp:cNvPr id="0" name=""/>
        <dsp:cNvSpPr/>
      </dsp:nvSpPr>
      <dsp:spPr>
        <a:xfrm>
          <a:off x="4180" y="1231336"/>
          <a:ext cx="2010739" cy="164178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Ερέθισμα</a:t>
          </a:r>
          <a:endParaRPr lang="el-GR" sz="2000" kern="1200" dirty="0"/>
        </a:p>
      </dsp:txBody>
      <dsp:txXfrm>
        <a:off x="84325" y="1311481"/>
        <a:ext cx="1850449" cy="1481492"/>
      </dsp:txXfrm>
    </dsp:sp>
    <dsp:sp modelId="{65FE31CD-86FF-4AD1-9D11-791C7F07C4AC}">
      <dsp:nvSpPr>
        <dsp:cNvPr id="0" name=""/>
        <dsp:cNvSpPr/>
      </dsp:nvSpPr>
      <dsp:spPr>
        <a:xfrm>
          <a:off x="2115456" y="1231336"/>
          <a:ext cx="2010739" cy="164178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Συναισθηματική αντίδραση</a:t>
          </a:r>
          <a:endParaRPr lang="el-GR" sz="2000" kern="1200" dirty="0"/>
        </a:p>
      </dsp:txBody>
      <dsp:txXfrm>
        <a:off x="2195601" y="1311481"/>
        <a:ext cx="1850449" cy="1481492"/>
      </dsp:txXfrm>
    </dsp:sp>
    <dsp:sp modelId="{F4608F16-ABF7-4526-9876-403F1AF7D0CD}">
      <dsp:nvSpPr>
        <dsp:cNvPr id="0" name=""/>
        <dsp:cNvSpPr/>
      </dsp:nvSpPr>
      <dsp:spPr>
        <a:xfrm>
          <a:off x="4226732" y="1231336"/>
          <a:ext cx="2010739" cy="164178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Λογική επεξεργασία </a:t>
          </a:r>
          <a:endParaRPr lang="el-GR" sz="2000" kern="1200" dirty="0"/>
        </a:p>
      </dsp:txBody>
      <dsp:txXfrm>
        <a:off x="4306877" y="1311481"/>
        <a:ext cx="1850449" cy="1481492"/>
      </dsp:txXfrm>
    </dsp:sp>
    <dsp:sp modelId="{D5012C32-69DD-4CA9-99AC-05B9E315F9D6}">
      <dsp:nvSpPr>
        <dsp:cNvPr id="0" name=""/>
        <dsp:cNvSpPr/>
      </dsp:nvSpPr>
      <dsp:spPr>
        <a:xfrm>
          <a:off x="6338008" y="1231336"/>
          <a:ext cx="2010739" cy="164178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Απόφαση &amp; Ενέργεια</a:t>
          </a:r>
          <a:endParaRPr lang="el-GR" sz="2000" kern="1200" dirty="0"/>
        </a:p>
      </dsp:txBody>
      <dsp:txXfrm>
        <a:off x="6418153" y="1311481"/>
        <a:ext cx="1850449" cy="14814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FF57D-A22B-478E-B9F1-78CBB24C1690}">
      <dsp:nvSpPr>
        <dsp:cNvPr id="0" name=""/>
        <dsp:cNvSpPr/>
      </dsp:nvSpPr>
      <dsp:spPr>
        <a:xfrm>
          <a:off x="626469" y="0"/>
          <a:ext cx="7099988" cy="4104456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9632FE-1F1C-4D15-9719-3C6F7C3C0AFB}">
      <dsp:nvSpPr>
        <dsp:cNvPr id="0" name=""/>
        <dsp:cNvSpPr/>
      </dsp:nvSpPr>
      <dsp:spPr>
        <a:xfrm>
          <a:off x="4180" y="1231336"/>
          <a:ext cx="2010739" cy="164178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Ερέθισμα</a:t>
          </a:r>
          <a:endParaRPr lang="el-GR" sz="2000" kern="1200" dirty="0"/>
        </a:p>
      </dsp:txBody>
      <dsp:txXfrm>
        <a:off x="84325" y="1311481"/>
        <a:ext cx="1850449" cy="1481492"/>
      </dsp:txXfrm>
    </dsp:sp>
    <dsp:sp modelId="{65FE31CD-86FF-4AD1-9D11-791C7F07C4AC}">
      <dsp:nvSpPr>
        <dsp:cNvPr id="0" name=""/>
        <dsp:cNvSpPr/>
      </dsp:nvSpPr>
      <dsp:spPr>
        <a:xfrm>
          <a:off x="2115456" y="1231336"/>
          <a:ext cx="2010739" cy="164178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Συναισθηματική αντίδραση</a:t>
          </a:r>
          <a:endParaRPr lang="el-GR" sz="2000" kern="1200" dirty="0"/>
        </a:p>
      </dsp:txBody>
      <dsp:txXfrm>
        <a:off x="2195601" y="1311481"/>
        <a:ext cx="1850449" cy="1481492"/>
      </dsp:txXfrm>
    </dsp:sp>
    <dsp:sp modelId="{F4608F16-ABF7-4526-9876-403F1AF7D0CD}">
      <dsp:nvSpPr>
        <dsp:cNvPr id="0" name=""/>
        <dsp:cNvSpPr/>
      </dsp:nvSpPr>
      <dsp:spPr>
        <a:xfrm>
          <a:off x="4226732" y="1231336"/>
          <a:ext cx="2010739" cy="164178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Σωματική αντίδραση</a:t>
          </a:r>
          <a:endParaRPr lang="el-GR" sz="2000" kern="1200" dirty="0"/>
        </a:p>
      </dsp:txBody>
      <dsp:txXfrm>
        <a:off x="4306877" y="1311481"/>
        <a:ext cx="1850449" cy="1481492"/>
      </dsp:txXfrm>
    </dsp:sp>
    <dsp:sp modelId="{D5012C32-69DD-4CA9-99AC-05B9E315F9D6}">
      <dsp:nvSpPr>
        <dsp:cNvPr id="0" name=""/>
        <dsp:cNvSpPr/>
      </dsp:nvSpPr>
      <dsp:spPr>
        <a:xfrm>
          <a:off x="6338008" y="1231336"/>
          <a:ext cx="2010739" cy="164178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Επίταση Συναισθήματος</a:t>
          </a:r>
          <a:endParaRPr lang="el-GR" sz="2000" kern="1200" dirty="0"/>
        </a:p>
      </dsp:txBody>
      <dsp:txXfrm>
        <a:off x="6418153" y="1311481"/>
        <a:ext cx="1850449" cy="14814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51A9B-820A-467E-879C-172550242DA4}" type="datetimeFigureOut">
              <a:rPr lang="el-GR" smtClean="0"/>
              <a:pPr/>
              <a:t>19/12/2014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r>
              <a:rPr lang="en-US" dirty="0" smtClean="0"/>
              <a:t>da</a:t>
            </a:r>
            <a:endParaRPr lang="el-GR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E417B-7C54-4F46-8E83-39A3D824246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6356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417B-7C54-4F46-8E83-39A3D8242466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417B-7C54-4F46-8E83-39A3D8242466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417B-7C54-4F46-8E83-39A3D8242466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417B-7C54-4F46-8E83-39A3D8242466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417B-7C54-4F46-8E83-39A3D8242466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417B-7C54-4F46-8E83-39A3D8242466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417B-7C54-4F46-8E83-39A3D8242466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417B-7C54-4F46-8E83-39A3D8242466}" type="slidenum">
              <a:rPr lang="el-GR" smtClean="0"/>
              <a:pPr/>
              <a:t>16</a:t>
            </a:fld>
            <a:endParaRPr 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417B-7C54-4F46-8E83-39A3D8242466}" type="slidenum">
              <a:rPr lang="el-GR" smtClean="0"/>
              <a:pPr/>
              <a:t>17</a:t>
            </a:fld>
            <a:endParaRPr 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417B-7C54-4F46-8E83-39A3D8242466}" type="slidenum">
              <a:rPr lang="el-GR" smtClean="0"/>
              <a:pPr/>
              <a:t>18</a:t>
            </a:fld>
            <a:endParaRPr 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417B-7C54-4F46-8E83-39A3D8242466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417B-7C54-4F46-8E83-39A3D8242466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417B-7C54-4F46-8E83-39A3D8242466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417B-7C54-4F46-8E83-39A3D8242466}" type="slidenum">
              <a:rPr lang="el-GR" smtClean="0"/>
              <a:pPr/>
              <a:t>21</a:t>
            </a:fld>
            <a:endParaRPr lang="el-G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417B-7C54-4F46-8E83-39A3D8242466}" type="slidenum">
              <a:rPr lang="el-GR" smtClean="0"/>
              <a:pPr/>
              <a:t>22</a:t>
            </a:fld>
            <a:endParaRPr lang="el-G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417B-7C54-4F46-8E83-39A3D8242466}" type="slidenum">
              <a:rPr lang="el-GR" smtClean="0"/>
              <a:pPr/>
              <a:t>23</a:t>
            </a:fld>
            <a:endParaRPr lang="el-G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417B-7C54-4F46-8E83-39A3D8242466}" type="slidenum">
              <a:rPr lang="el-GR" smtClean="0"/>
              <a:pPr/>
              <a:t>24</a:t>
            </a:fld>
            <a:endParaRPr lang="el-G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417B-7C54-4F46-8E83-39A3D8242466}" type="slidenum">
              <a:rPr lang="el-GR" smtClean="0"/>
              <a:pPr/>
              <a:t>25</a:t>
            </a:fld>
            <a:endParaRPr lang="el-G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417B-7C54-4F46-8E83-39A3D8242466}" type="slidenum">
              <a:rPr lang="el-GR" smtClean="0"/>
              <a:pPr/>
              <a:t>26</a:t>
            </a:fld>
            <a:endParaRPr lang="el-G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417B-7C54-4F46-8E83-39A3D8242466}" type="slidenum">
              <a:rPr lang="el-GR" smtClean="0"/>
              <a:pPr/>
              <a:t>27</a:t>
            </a:fld>
            <a:endParaRPr lang="el-G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417B-7C54-4F46-8E83-39A3D8242466}" type="slidenum">
              <a:rPr lang="el-GR" smtClean="0"/>
              <a:pPr/>
              <a:t>28</a:t>
            </a:fld>
            <a:endParaRPr lang="el-G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417B-7C54-4F46-8E83-39A3D8242466}" type="slidenum">
              <a:rPr lang="el-GR" smtClean="0"/>
              <a:pPr/>
              <a:t>29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417B-7C54-4F46-8E83-39A3D8242466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417B-7C54-4F46-8E83-39A3D8242466}" type="slidenum">
              <a:rPr lang="el-GR" smtClean="0"/>
              <a:pPr/>
              <a:t>30</a:t>
            </a:fld>
            <a:endParaRPr lang="el-G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417B-7C54-4F46-8E83-39A3D8242466}" type="slidenum">
              <a:rPr lang="el-GR" smtClean="0"/>
              <a:pPr/>
              <a:t>31</a:t>
            </a:fld>
            <a:endParaRPr lang="el-G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417B-7C54-4F46-8E83-39A3D8242466}" type="slidenum">
              <a:rPr lang="el-GR" smtClean="0"/>
              <a:pPr/>
              <a:t>32</a:t>
            </a:fld>
            <a:endParaRPr lang="el-G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417B-7C54-4F46-8E83-39A3D8242466}" type="slidenum">
              <a:rPr lang="el-GR" smtClean="0"/>
              <a:pPr/>
              <a:t>33</a:t>
            </a:fld>
            <a:endParaRPr lang="el-G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417B-7C54-4F46-8E83-39A3D8242466}" type="slidenum">
              <a:rPr lang="el-GR" smtClean="0"/>
              <a:pPr/>
              <a:t>34</a:t>
            </a:fld>
            <a:endParaRPr lang="el-G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417B-7C54-4F46-8E83-39A3D8242466}" type="slidenum">
              <a:rPr lang="el-GR" smtClean="0"/>
              <a:pPr/>
              <a:t>35</a:t>
            </a:fld>
            <a:endParaRPr lang="el-G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417B-7C54-4F46-8E83-39A3D8242466}" type="slidenum">
              <a:rPr lang="el-GR" smtClean="0"/>
              <a:pPr/>
              <a:t>36</a:t>
            </a:fld>
            <a:endParaRPr lang="el-G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417B-7C54-4F46-8E83-39A3D8242466}" type="slidenum">
              <a:rPr lang="el-GR" smtClean="0"/>
              <a:pPr/>
              <a:t>37</a:t>
            </a:fld>
            <a:endParaRPr lang="el-G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417B-7C54-4F46-8E83-39A3D8242466}" type="slidenum">
              <a:rPr lang="el-GR" smtClean="0"/>
              <a:pPr/>
              <a:t>38</a:t>
            </a:fld>
            <a:endParaRPr lang="el-G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417B-7C54-4F46-8E83-39A3D8242466}" type="slidenum">
              <a:rPr lang="el-GR" smtClean="0"/>
              <a:pPr/>
              <a:t>39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417B-7C54-4F46-8E83-39A3D8242466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417B-7C54-4F46-8E83-39A3D8242466}" type="slidenum">
              <a:rPr lang="el-GR" smtClean="0"/>
              <a:pPr/>
              <a:t>40</a:t>
            </a:fld>
            <a:endParaRPr lang="el-G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417B-7C54-4F46-8E83-39A3D8242466}" type="slidenum">
              <a:rPr lang="el-GR" smtClean="0"/>
              <a:pPr/>
              <a:t>41</a:t>
            </a:fld>
            <a:endParaRPr lang="el-G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417B-7C54-4F46-8E83-39A3D8242466}" type="slidenum">
              <a:rPr lang="el-GR" smtClean="0"/>
              <a:pPr/>
              <a:t>42</a:t>
            </a:fld>
            <a:endParaRPr lang="el-G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417B-7C54-4F46-8E83-39A3D8242466}" type="slidenum">
              <a:rPr lang="el-GR" smtClean="0"/>
              <a:pPr/>
              <a:t>43</a:t>
            </a:fld>
            <a:endParaRPr lang="el-G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417B-7C54-4F46-8E83-39A3D8242466}" type="slidenum">
              <a:rPr lang="el-GR" smtClean="0"/>
              <a:pPr/>
              <a:t>44</a:t>
            </a:fld>
            <a:endParaRPr lang="el-G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417B-7C54-4F46-8E83-39A3D8242466}" type="slidenum">
              <a:rPr lang="el-GR" smtClean="0"/>
              <a:pPr/>
              <a:t>45</a:t>
            </a:fld>
            <a:endParaRPr lang="el-G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417B-7C54-4F46-8E83-39A3D8242466}" type="slidenum">
              <a:rPr lang="el-GR" smtClean="0"/>
              <a:pPr/>
              <a:t>46</a:t>
            </a:fld>
            <a:endParaRPr lang="el-G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417B-7C54-4F46-8E83-39A3D8242466}" type="slidenum">
              <a:rPr lang="el-GR" smtClean="0"/>
              <a:pPr/>
              <a:t>47</a:t>
            </a:fld>
            <a:endParaRPr lang="el-G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417B-7C54-4F46-8E83-39A3D8242466}" type="slidenum">
              <a:rPr lang="el-GR" smtClean="0"/>
              <a:pPr/>
              <a:t>48</a:t>
            </a:fld>
            <a:endParaRPr lang="el-G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417B-7C54-4F46-8E83-39A3D8242466}" type="slidenum">
              <a:rPr lang="el-GR" smtClean="0"/>
              <a:pPr/>
              <a:t>49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417B-7C54-4F46-8E83-39A3D8242466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417B-7C54-4F46-8E83-39A3D8242466}" type="slidenum">
              <a:rPr lang="el-GR" smtClean="0"/>
              <a:pPr/>
              <a:t>50</a:t>
            </a:fld>
            <a:endParaRPr lang="el-G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417B-7C54-4F46-8E83-39A3D8242466}" type="slidenum">
              <a:rPr lang="el-GR" smtClean="0"/>
              <a:pPr/>
              <a:t>51</a:t>
            </a:fld>
            <a:endParaRPr lang="el-G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417B-7C54-4F46-8E83-39A3D8242466}" type="slidenum">
              <a:rPr lang="el-GR" smtClean="0"/>
              <a:pPr/>
              <a:t>52</a:t>
            </a:fld>
            <a:endParaRPr lang="el-G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417B-7C54-4F46-8E83-39A3D8242466}" type="slidenum">
              <a:rPr lang="el-GR" smtClean="0"/>
              <a:pPr/>
              <a:t>53</a:t>
            </a:fld>
            <a:endParaRPr lang="el-G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417B-7C54-4F46-8E83-39A3D8242466}" type="slidenum">
              <a:rPr lang="el-GR" smtClean="0"/>
              <a:pPr/>
              <a:t>54</a:t>
            </a:fld>
            <a:endParaRPr lang="el-G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417B-7C54-4F46-8E83-39A3D8242466}" type="slidenum">
              <a:rPr lang="el-GR" smtClean="0"/>
              <a:pPr/>
              <a:t>55</a:t>
            </a:fld>
            <a:endParaRPr lang="el-G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417B-7C54-4F46-8E83-39A3D8242466}" type="slidenum">
              <a:rPr lang="el-GR" smtClean="0"/>
              <a:pPr/>
              <a:t>56</a:t>
            </a:fld>
            <a:endParaRPr lang="el-GR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417B-7C54-4F46-8E83-39A3D8242466}" type="slidenum">
              <a:rPr lang="el-GR" smtClean="0"/>
              <a:pPr/>
              <a:t>57</a:t>
            </a:fld>
            <a:endParaRPr lang="el-GR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417B-7C54-4F46-8E83-39A3D8242466}" type="slidenum">
              <a:rPr lang="el-GR" smtClean="0"/>
              <a:pPr/>
              <a:t>58</a:t>
            </a:fld>
            <a:endParaRPr lang="el-GR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417B-7C54-4F46-8E83-39A3D8242466}" type="slidenum">
              <a:rPr lang="el-GR" smtClean="0"/>
              <a:pPr/>
              <a:t>59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417B-7C54-4F46-8E83-39A3D8242466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417B-7C54-4F46-8E83-39A3D8242466}" type="slidenum">
              <a:rPr lang="el-GR" smtClean="0"/>
              <a:pPr/>
              <a:t>60</a:t>
            </a:fld>
            <a:endParaRPr lang="el-GR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417B-7C54-4F46-8E83-39A3D8242466}" type="slidenum">
              <a:rPr lang="el-GR" smtClean="0"/>
              <a:pPr/>
              <a:t>61</a:t>
            </a:fld>
            <a:endParaRPr lang="el-GR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417B-7C54-4F46-8E83-39A3D8242466}" type="slidenum">
              <a:rPr lang="el-GR" smtClean="0"/>
              <a:pPr/>
              <a:t>62</a:t>
            </a:fld>
            <a:endParaRPr lang="el-GR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417B-7C54-4F46-8E83-39A3D8242466}" type="slidenum">
              <a:rPr lang="el-GR" smtClean="0"/>
              <a:pPr/>
              <a:t>63</a:t>
            </a:fld>
            <a:endParaRPr lang="el-GR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417B-7C54-4F46-8E83-39A3D8242466}" type="slidenum">
              <a:rPr lang="el-GR" smtClean="0"/>
              <a:pPr/>
              <a:t>64</a:t>
            </a:fld>
            <a:endParaRPr lang="el-GR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417B-7C54-4F46-8E83-39A3D8242466}" type="slidenum">
              <a:rPr lang="el-GR" smtClean="0"/>
              <a:pPr/>
              <a:t>65</a:t>
            </a:fld>
            <a:endParaRPr lang="el-GR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417B-7C54-4F46-8E83-39A3D8242466}" type="slidenum">
              <a:rPr lang="el-GR" smtClean="0"/>
              <a:pPr/>
              <a:t>66</a:t>
            </a:fld>
            <a:endParaRPr lang="el-GR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417B-7C54-4F46-8E83-39A3D8242466}" type="slidenum">
              <a:rPr lang="el-GR" smtClean="0"/>
              <a:pPr/>
              <a:t>67</a:t>
            </a:fld>
            <a:endParaRPr lang="el-GR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417B-7C54-4F46-8E83-39A3D8242466}" type="slidenum">
              <a:rPr lang="el-GR" smtClean="0"/>
              <a:pPr/>
              <a:t>68</a:t>
            </a:fld>
            <a:endParaRPr lang="el-GR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417B-7C54-4F46-8E83-39A3D8242466}" type="slidenum">
              <a:rPr lang="el-GR" smtClean="0"/>
              <a:pPr/>
              <a:t>69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417B-7C54-4F46-8E83-39A3D8242466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417B-7C54-4F46-8E83-39A3D8242466}" type="slidenum">
              <a:rPr lang="el-GR" smtClean="0"/>
              <a:pPr/>
              <a:t>70</a:t>
            </a:fld>
            <a:endParaRPr lang="el-GR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417B-7C54-4F46-8E83-39A3D8242466}" type="slidenum">
              <a:rPr lang="el-GR" smtClean="0"/>
              <a:pPr/>
              <a:t>71</a:t>
            </a:fld>
            <a:endParaRPr lang="el-GR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417B-7C54-4F46-8E83-39A3D8242466}" type="slidenum">
              <a:rPr lang="el-GR" smtClean="0"/>
              <a:pPr/>
              <a:t>72</a:t>
            </a:fld>
            <a:endParaRPr lang="el-GR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417B-7C54-4F46-8E83-39A3D8242466}" type="slidenum">
              <a:rPr lang="el-GR" smtClean="0"/>
              <a:pPr/>
              <a:t>73</a:t>
            </a:fld>
            <a:endParaRPr lang="el-GR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417B-7C54-4F46-8E83-39A3D8242466}" type="slidenum">
              <a:rPr lang="el-GR" smtClean="0"/>
              <a:pPr/>
              <a:t>74</a:t>
            </a:fld>
            <a:endParaRPr lang="el-GR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417B-7C54-4F46-8E83-39A3D8242466}" type="slidenum">
              <a:rPr lang="el-GR" smtClean="0"/>
              <a:pPr/>
              <a:t>75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417B-7C54-4F46-8E83-39A3D8242466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E417B-7C54-4F46-8E83-39A3D8242466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C6EA-DA6D-4151-9369-287DD4EC6C25}" type="datetime1">
              <a:rPr lang="el-GR" smtClean="0"/>
              <a:pPr/>
              <a:t>19/12/2014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Market Players       </a:t>
            </a:r>
            <a:r>
              <a:rPr lang="el-GR" smtClean="0"/>
              <a:t>Μελαχροινός Σέργιος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B475-5E9A-4412-B441-E7D6A77530D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0839-4D93-4E79-A74C-5501B2998C83}" type="datetime1">
              <a:rPr lang="el-GR" smtClean="0"/>
              <a:pPr/>
              <a:t>19/12/2014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Market Players       </a:t>
            </a:r>
            <a:r>
              <a:rPr lang="el-GR" smtClean="0"/>
              <a:t>Μελαχροινός Σέργιος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B475-5E9A-4412-B441-E7D6A77530D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E347-C547-48F1-BBEA-A4973EB28BCD}" type="datetime1">
              <a:rPr lang="el-GR" smtClean="0"/>
              <a:pPr/>
              <a:t>19/12/2014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Market Players       </a:t>
            </a:r>
            <a:r>
              <a:rPr lang="el-GR" smtClean="0"/>
              <a:t>Μελαχροινός Σέργιος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B475-5E9A-4412-B441-E7D6A77530D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0B98-21E5-45E2-84D2-CDB32DAE961C}" type="datetime1">
              <a:rPr lang="el-GR" smtClean="0"/>
              <a:pPr/>
              <a:t>19/12/2014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Market Players       </a:t>
            </a:r>
            <a:r>
              <a:rPr lang="el-GR" smtClean="0"/>
              <a:t>Μελαχροινός Σέργιος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B475-5E9A-4412-B441-E7D6A77530D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DB758-25D9-4BA6-A5AA-A2F72ED40A26}" type="datetime1">
              <a:rPr lang="el-GR" smtClean="0"/>
              <a:pPr/>
              <a:t>19/12/2014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Market Players       </a:t>
            </a:r>
            <a:r>
              <a:rPr lang="el-GR" smtClean="0"/>
              <a:t>Μελαχροινός Σέργιος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B475-5E9A-4412-B441-E7D6A77530D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9C35-CBC6-416C-9945-538865C276EE}" type="datetime1">
              <a:rPr lang="el-GR" smtClean="0"/>
              <a:pPr/>
              <a:t>19/12/2014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Market Players       </a:t>
            </a:r>
            <a:r>
              <a:rPr lang="el-GR" smtClean="0"/>
              <a:t>Μελαχροινός Σέργιος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B475-5E9A-4412-B441-E7D6A77530D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99CC-34BB-4CE6-887D-6F4DAA9FC018}" type="datetime1">
              <a:rPr lang="el-GR" smtClean="0"/>
              <a:pPr/>
              <a:t>19/12/2014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Market Players       </a:t>
            </a:r>
            <a:r>
              <a:rPr lang="el-GR" smtClean="0"/>
              <a:t>Μελαχροινός Σέργιος</a:t>
            </a: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B475-5E9A-4412-B441-E7D6A77530D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0A84-3366-4DD2-A31B-2227BEBAED8F}" type="datetime1">
              <a:rPr lang="el-GR" smtClean="0"/>
              <a:pPr/>
              <a:t>19/12/2014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Market Players       </a:t>
            </a:r>
            <a:r>
              <a:rPr lang="el-GR" smtClean="0"/>
              <a:t>Μελαχροινός Σέργιος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B475-5E9A-4412-B441-E7D6A77530D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506F1-47BA-4E05-9DC6-922980C4136B}" type="datetime1">
              <a:rPr lang="el-GR" smtClean="0"/>
              <a:pPr/>
              <a:t>19/12/2014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Market Players       </a:t>
            </a:r>
            <a:r>
              <a:rPr lang="el-GR" smtClean="0"/>
              <a:t>Μελαχροινός Σέργιος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B475-5E9A-4412-B441-E7D6A77530D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5240-B620-418A-A8BB-60285DE941A5}" type="datetime1">
              <a:rPr lang="el-GR" smtClean="0"/>
              <a:pPr/>
              <a:t>19/12/2014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Market Players       </a:t>
            </a:r>
            <a:r>
              <a:rPr lang="el-GR" smtClean="0"/>
              <a:t>Μελαχροινός Σέργιος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B475-5E9A-4412-B441-E7D6A77530D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B327-EE1D-4478-B3B5-D5C18DF9FFF7}" type="datetime1">
              <a:rPr lang="el-GR" smtClean="0"/>
              <a:pPr/>
              <a:t>19/12/2014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Market Players       </a:t>
            </a:r>
            <a:r>
              <a:rPr lang="el-GR" smtClean="0"/>
              <a:t>Μελαχροινός Σέργιος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9B475-5E9A-4412-B441-E7D6A77530D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6823D-ED02-433A-81CA-C6FC1827DDEC}" type="datetime1">
              <a:rPr lang="el-GR" smtClean="0"/>
              <a:pPr/>
              <a:t>19/12/2014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Market Players       </a:t>
            </a:r>
            <a:r>
              <a:rPr lang="el-GR" smtClean="0"/>
              <a:t>Μελαχροινός Σέργιος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9B475-5E9A-4412-B441-E7D6A77530D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pPr algn="l"/>
            <a:r>
              <a:rPr lang="el-GR" dirty="0" err="1" smtClean="0">
                <a:solidFill>
                  <a:srgbClr val="002060"/>
                </a:solidFill>
              </a:rPr>
              <a:t>Ζαχαράκης</a:t>
            </a:r>
            <a:r>
              <a:rPr lang="el-GR" dirty="0" smtClean="0">
                <a:solidFill>
                  <a:srgbClr val="002060"/>
                </a:solidFill>
              </a:rPr>
              <a:t> Ηλίας </a:t>
            </a:r>
            <a:r>
              <a:rPr lang="en-US" dirty="0" smtClean="0">
                <a:solidFill>
                  <a:srgbClr val="002060"/>
                </a:solidFill>
              </a:rPr>
              <a:t>							</a:t>
            </a:r>
            <a:r>
              <a:rPr lang="el-GR" dirty="0" err="1" smtClean="0">
                <a:solidFill>
                  <a:srgbClr val="002060"/>
                </a:solidFill>
              </a:rPr>
              <a:t>Μελαχροινός</a:t>
            </a:r>
            <a:r>
              <a:rPr lang="el-GR" dirty="0" smtClean="0">
                <a:solidFill>
                  <a:srgbClr val="002060"/>
                </a:solidFill>
              </a:rPr>
              <a:t> Σέργιος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250" name="Picture 2" descr="https://www.solidus.gr/img/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764704"/>
            <a:ext cx="6662290" cy="1152128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971600" y="2060848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err="1" smtClean="0">
                <a:solidFill>
                  <a:schemeClr val="accent1">
                    <a:lumMod val="75000"/>
                  </a:schemeClr>
                </a:solidFill>
              </a:rPr>
              <a:t>Μελαχροινός</a:t>
            </a: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</a:rPr>
              <a:t> Σέργιος</a:t>
            </a:r>
          </a:p>
          <a:p>
            <a:pPr algn="ctr"/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</a:rPr>
              <a:t>Υπεύθυνος Ανάλυσης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4067944" y="4365104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err="1" smtClean="0">
                <a:solidFill>
                  <a:schemeClr val="accent1">
                    <a:lumMod val="75000"/>
                  </a:schemeClr>
                </a:solidFill>
              </a:rPr>
              <a:t>Ζαχαράκης</a:t>
            </a: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</a:rPr>
              <a:t> Ηλίας 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</a:rPr>
              <a:t>Αντιπρόεδρος &amp; Διευθύνων Σύμβουλος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423515"/>
            <a:ext cx="5948636" cy="941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772400" cy="1008112"/>
          </a:xfrm>
        </p:spPr>
        <p:txBody>
          <a:bodyPr>
            <a:normAutofit fontScale="90000"/>
          </a:bodyPr>
          <a:lstStyle/>
          <a:p>
            <a:r>
              <a:rPr lang="en-US" b="1" spc="600" dirty="0" smtClean="0">
                <a:solidFill>
                  <a:srgbClr val="0046D2"/>
                </a:solidFill>
              </a:rPr>
              <a:t>MARKET EMOTIONS </a:t>
            </a:r>
            <a:br>
              <a:rPr lang="en-US" b="1" spc="600" dirty="0" smtClean="0">
                <a:solidFill>
                  <a:srgbClr val="0046D2"/>
                </a:solidFill>
              </a:rPr>
            </a:br>
            <a:r>
              <a:rPr lang="en-US" sz="2200" b="1" spc="600" dirty="0" smtClean="0">
                <a:solidFill>
                  <a:srgbClr val="0046D2"/>
                </a:solidFill>
              </a:rPr>
              <a:t>(</a:t>
            </a:r>
            <a:r>
              <a:rPr lang="el-GR" sz="2200" b="1" spc="600" dirty="0" smtClean="0">
                <a:solidFill>
                  <a:srgbClr val="0046D2"/>
                </a:solidFill>
              </a:rPr>
              <a:t>Επενδυτική ψυχολογία)</a:t>
            </a:r>
            <a:endParaRPr lang="el-GR" sz="2200" b="1" spc="600" dirty="0">
              <a:solidFill>
                <a:srgbClr val="0046D2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pPr algn="l"/>
            <a:r>
              <a:rPr lang="el-GR" dirty="0" err="1" smtClean="0">
                <a:solidFill>
                  <a:srgbClr val="002060"/>
                </a:solidFill>
              </a:rPr>
              <a:t>Ζαχαράκης</a:t>
            </a:r>
            <a:r>
              <a:rPr lang="el-GR" dirty="0" smtClean="0">
                <a:solidFill>
                  <a:srgbClr val="002060"/>
                </a:solidFill>
              </a:rPr>
              <a:t> Ηλίας </a:t>
            </a:r>
            <a:r>
              <a:rPr lang="en-US" dirty="0" smtClean="0">
                <a:solidFill>
                  <a:srgbClr val="002060"/>
                </a:solidFill>
              </a:rPr>
              <a:t>							 </a:t>
            </a:r>
            <a:r>
              <a:rPr lang="el-GR" dirty="0" err="1" smtClean="0">
                <a:solidFill>
                  <a:srgbClr val="002060"/>
                </a:solidFill>
              </a:rPr>
              <a:t>Μελαχροινός</a:t>
            </a:r>
            <a:r>
              <a:rPr lang="el-GR" dirty="0" smtClean="0">
                <a:solidFill>
                  <a:srgbClr val="002060"/>
                </a:solidFill>
              </a:rPr>
              <a:t> Σέργιος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stock market comic 8vwxl.thumbnail A Normal day at the nations most important financial institution Humor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268760"/>
            <a:ext cx="7200800" cy="5076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pPr algn="l"/>
            <a:r>
              <a:rPr lang="el-GR" dirty="0" err="1" smtClean="0">
                <a:solidFill>
                  <a:srgbClr val="002060"/>
                </a:solidFill>
              </a:rPr>
              <a:t>Ζαχαράκης</a:t>
            </a:r>
            <a:r>
              <a:rPr lang="el-GR" dirty="0" smtClean="0">
                <a:solidFill>
                  <a:srgbClr val="002060"/>
                </a:solidFill>
              </a:rPr>
              <a:t> Ηλίας </a:t>
            </a:r>
            <a:r>
              <a:rPr lang="en-US" dirty="0" smtClean="0">
                <a:solidFill>
                  <a:srgbClr val="002060"/>
                </a:solidFill>
              </a:rPr>
              <a:t>							   </a:t>
            </a:r>
            <a:r>
              <a:rPr lang="el-GR" dirty="0" err="1" smtClean="0">
                <a:solidFill>
                  <a:srgbClr val="002060"/>
                </a:solidFill>
              </a:rPr>
              <a:t>Μελαχροινός</a:t>
            </a:r>
            <a:r>
              <a:rPr lang="el-GR" dirty="0" smtClean="0">
                <a:solidFill>
                  <a:srgbClr val="002060"/>
                </a:solidFill>
              </a:rPr>
              <a:t> Σέργιος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http://www.ritholtz.com/blog/wp-content/uploads/2011/12/markets-emotional-roller-coaster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59"/>
            <a:ext cx="7920880" cy="4775345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683568" y="332656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l-GR" sz="2400" dirty="0" smtClean="0">
                <a:solidFill>
                  <a:schemeClr val="accent1">
                    <a:lumMod val="50000"/>
                  </a:schemeClr>
                </a:solidFill>
              </a:rPr>
              <a:t> συναισθηματικός κύκλος στη χρηματιστήριο</a:t>
            </a:r>
            <a:endParaRPr lang="el-G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pPr algn="l"/>
            <a:r>
              <a:rPr lang="el-GR" dirty="0" err="1" smtClean="0">
                <a:solidFill>
                  <a:srgbClr val="002060"/>
                </a:solidFill>
              </a:rPr>
              <a:t>Ζαχαράκης</a:t>
            </a:r>
            <a:r>
              <a:rPr lang="el-GR" dirty="0" smtClean="0">
                <a:solidFill>
                  <a:srgbClr val="002060"/>
                </a:solidFill>
              </a:rPr>
              <a:t> Ηλίας </a:t>
            </a:r>
            <a:r>
              <a:rPr lang="en-US" dirty="0" smtClean="0">
                <a:solidFill>
                  <a:srgbClr val="002060"/>
                </a:solidFill>
              </a:rPr>
              <a:t>							</a:t>
            </a:r>
            <a:r>
              <a:rPr lang="el-GR" dirty="0" err="1" smtClean="0">
                <a:solidFill>
                  <a:srgbClr val="002060"/>
                </a:solidFill>
              </a:rPr>
              <a:t>Μελαχροινός</a:t>
            </a:r>
            <a:r>
              <a:rPr lang="el-GR" dirty="0" smtClean="0">
                <a:solidFill>
                  <a:srgbClr val="002060"/>
                </a:solidFill>
              </a:rPr>
              <a:t> Σέργιος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- TextBox"/>
          <p:cNvSpPr txBox="1"/>
          <p:nvPr/>
        </p:nvSpPr>
        <p:spPr>
          <a:xfrm>
            <a:off x="611560" y="332656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O </a:t>
            </a:r>
            <a:r>
              <a:rPr lang="el-GR" sz="3200" dirty="0" smtClean="0">
                <a:solidFill>
                  <a:schemeClr val="accent1">
                    <a:lumMod val="50000"/>
                  </a:schemeClr>
                </a:solidFill>
              </a:rPr>
              <a:t>ανθρώπινος εγκέφαλος αποφασίζει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sz="3200" dirty="0" smtClean="0">
                <a:solidFill>
                  <a:schemeClr val="accent1">
                    <a:lumMod val="50000"/>
                  </a:schemeClr>
                </a:solidFill>
              </a:rPr>
              <a:t>συναισθηματικά 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“ By default option”</a:t>
            </a:r>
            <a:endParaRPr lang="el-GR" sz="1400" dirty="0"/>
          </a:p>
        </p:txBody>
      </p:sp>
      <p:pic>
        <p:nvPicPr>
          <p:cNvPr id="68610" name="Picture 2" descr="Head and Brain Gears in Progress.think about love - stock vec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44824"/>
            <a:ext cx="3819525" cy="4476751"/>
          </a:xfrm>
          <a:prstGeom prst="rect">
            <a:avLst/>
          </a:prstGeom>
          <a:noFill/>
        </p:spPr>
      </p:pic>
      <p:pic>
        <p:nvPicPr>
          <p:cNvPr id="68612" name="Picture 4" descr="Heads, gears, dollar. Thinking about the business. Financial progress - stock pho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7680" y="1844824"/>
            <a:ext cx="4114800" cy="4476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l-GR" sz="3200" dirty="0" smtClean="0">
                <a:solidFill>
                  <a:schemeClr val="accent1">
                    <a:lumMod val="50000"/>
                  </a:schemeClr>
                </a:solidFill>
              </a:rPr>
              <a:t>Ο επενδυτής έχει δύο βασικά συναισθηματικά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“default options”:</a:t>
            </a:r>
            <a:endParaRPr lang="el-GR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/>
          <a:lstStyle/>
          <a:p>
            <a:endParaRPr lang="el-GR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Ενθουσιάζεται με το βραχυπρόθεσμο κέρδος. </a:t>
            </a:r>
          </a:p>
          <a:p>
            <a:endParaRPr lang="el-GR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Δεν μπορεί να αισθάνεται ότι βαδίζει κόντρα στο κοπάδι.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81328"/>
            <a:ext cx="9144000" cy="365125"/>
          </a:xfrm>
        </p:spPr>
        <p:txBody>
          <a:bodyPr/>
          <a:lstStyle/>
          <a:p>
            <a:pPr algn="l"/>
            <a:r>
              <a:rPr lang="el-GR" dirty="0" err="1" smtClean="0">
                <a:solidFill>
                  <a:srgbClr val="002060"/>
                </a:solidFill>
              </a:rPr>
              <a:t>Ζαχαράκης</a:t>
            </a:r>
            <a:r>
              <a:rPr lang="el-GR" dirty="0" smtClean="0">
                <a:solidFill>
                  <a:srgbClr val="002060"/>
                </a:solidFill>
              </a:rPr>
              <a:t> Ηλίας </a:t>
            </a:r>
            <a:r>
              <a:rPr lang="en-US" dirty="0" smtClean="0">
                <a:solidFill>
                  <a:srgbClr val="002060"/>
                </a:solidFill>
              </a:rPr>
              <a:t>							</a:t>
            </a:r>
            <a:r>
              <a:rPr lang="el-GR" dirty="0" err="1" smtClean="0">
                <a:solidFill>
                  <a:srgbClr val="002060"/>
                </a:solidFill>
              </a:rPr>
              <a:t>Μελαχροινός</a:t>
            </a:r>
            <a:r>
              <a:rPr lang="el-GR" dirty="0" smtClean="0">
                <a:solidFill>
                  <a:srgbClr val="002060"/>
                </a:solidFill>
              </a:rPr>
              <a:t> Σέργιος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pPr algn="l"/>
            <a:r>
              <a:rPr lang="el-GR" dirty="0" err="1" smtClean="0">
                <a:solidFill>
                  <a:srgbClr val="002060"/>
                </a:solidFill>
              </a:rPr>
              <a:t>Ζαχαράκης</a:t>
            </a:r>
            <a:r>
              <a:rPr lang="el-GR" dirty="0" smtClean="0">
                <a:solidFill>
                  <a:srgbClr val="002060"/>
                </a:solidFill>
              </a:rPr>
              <a:t> Ηλίας </a:t>
            </a:r>
            <a:r>
              <a:rPr lang="en-US" dirty="0" smtClean="0">
                <a:solidFill>
                  <a:srgbClr val="002060"/>
                </a:solidFill>
              </a:rPr>
              <a:t>							</a:t>
            </a:r>
            <a:r>
              <a:rPr lang="el-GR" dirty="0" err="1" smtClean="0">
                <a:solidFill>
                  <a:srgbClr val="002060"/>
                </a:solidFill>
              </a:rPr>
              <a:t>Μελαχροινός</a:t>
            </a:r>
            <a:r>
              <a:rPr lang="el-GR" dirty="0" smtClean="0">
                <a:solidFill>
                  <a:srgbClr val="002060"/>
                </a:solidFill>
              </a:rPr>
              <a:t> Σέργιος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5 - Διάγραμμα"/>
          <p:cNvGraphicFramePr/>
          <p:nvPr/>
        </p:nvGraphicFramePr>
        <p:xfrm>
          <a:off x="323528" y="1772816"/>
          <a:ext cx="835292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611560" y="332656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O </a:t>
            </a:r>
            <a:r>
              <a:rPr lang="el-GR" sz="3200" dirty="0" smtClean="0">
                <a:solidFill>
                  <a:schemeClr val="accent1">
                    <a:lumMod val="50000"/>
                  </a:schemeClr>
                </a:solidFill>
              </a:rPr>
              <a:t>ανθρώπινος εγκέφαλος αποφασίζει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sz="3200" dirty="0" smtClean="0">
                <a:solidFill>
                  <a:schemeClr val="accent1">
                    <a:lumMod val="50000"/>
                  </a:schemeClr>
                </a:solidFill>
              </a:rPr>
              <a:t>συναισθηματικά 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“ By default option”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pPr algn="l"/>
            <a:r>
              <a:rPr lang="el-GR" dirty="0" err="1" smtClean="0">
                <a:solidFill>
                  <a:srgbClr val="002060"/>
                </a:solidFill>
              </a:rPr>
              <a:t>Ζαχαράκης</a:t>
            </a:r>
            <a:r>
              <a:rPr lang="el-GR" dirty="0" smtClean="0">
                <a:solidFill>
                  <a:srgbClr val="002060"/>
                </a:solidFill>
              </a:rPr>
              <a:t> Ηλίας </a:t>
            </a:r>
            <a:r>
              <a:rPr lang="en-US" dirty="0" smtClean="0">
                <a:solidFill>
                  <a:srgbClr val="002060"/>
                </a:solidFill>
              </a:rPr>
              <a:t>							</a:t>
            </a:r>
            <a:r>
              <a:rPr lang="el-GR" dirty="0" err="1" smtClean="0">
                <a:solidFill>
                  <a:srgbClr val="002060"/>
                </a:solidFill>
              </a:rPr>
              <a:t>Μελαχροινός</a:t>
            </a:r>
            <a:r>
              <a:rPr lang="el-GR" dirty="0" smtClean="0">
                <a:solidFill>
                  <a:srgbClr val="002060"/>
                </a:solidFill>
              </a:rPr>
              <a:t> Σέργιος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5 - Διάγραμμα"/>
          <p:cNvGraphicFramePr/>
          <p:nvPr/>
        </p:nvGraphicFramePr>
        <p:xfrm>
          <a:off x="323528" y="1052736"/>
          <a:ext cx="835292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611560" y="332656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>
                <a:solidFill>
                  <a:schemeClr val="accent1">
                    <a:lumMod val="50000"/>
                  </a:schemeClr>
                </a:solidFill>
              </a:rPr>
              <a:t>Συναισθήματα &amp; σωματικές αντιδράσεις</a:t>
            </a:r>
            <a:endParaRPr lang="el-GR" sz="1400" dirty="0"/>
          </a:p>
        </p:txBody>
      </p:sp>
      <p:sp>
        <p:nvSpPr>
          <p:cNvPr id="9" name="8 - TextBox"/>
          <p:cNvSpPr txBox="1"/>
          <p:nvPr/>
        </p:nvSpPr>
        <p:spPr>
          <a:xfrm>
            <a:off x="323528" y="5229200"/>
            <a:ext cx="84249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solidFill>
                  <a:schemeClr val="accent1">
                    <a:lumMod val="50000"/>
                  </a:schemeClr>
                </a:solidFill>
              </a:rPr>
              <a:t>  Με  αποτέλεσμα  να μειώνεται η διάρκεια της  λογικής επεξεργασίας</a:t>
            </a:r>
            <a:endParaRPr lang="el-GR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pPr algn="l"/>
            <a:r>
              <a:rPr lang="el-GR" dirty="0" err="1" smtClean="0">
                <a:solidFill>
                  <a:srgbClr val="002060"/>
                </a:solidFill>
              </a:rPr>
              <a:t>Ζαχαράκης</a:t>
            </a:r>
            <a:r>
              <a:rPr lang="el-GR" dirty="0" smtClean="0">
                <a:solidFill>
                  <a:srgbClr val="002060"/>
                </a:solidFill>
              </a:rPr>
              <a:t> Ηλίας </a:t>
            </a:r>
            <a:r>
              <a:rPr lang="en-US" dirty="0" smtClean="0">
                <a:solidFill>
                  <a:srgbClr val="002060"/>
                </a:solidFill>
              </a:rPr>
              <a:t>							</a:t>
            </a:r>
            <a:r>
              <a:rPr lang="el-GR" dirty="0" err="1" smtClean="0">
                <a:solidFill>
                  <a:srgbClr val="002060"/>
                </a:solidFill>
              </a:rPr>
              <a:t>Μελαχροινός</a:t>
            </a:r>
            <a:r>
              <a:rPr lang="el-GR" dirty="0" smtClean="0">
                <a:solidFill>
                  <a:srgbClr val="002060"/>
                </a:solidFill>
              </a:rPr>
              <a:t> Σέργιος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Στρογγυλεμένο ορθογώνιο"/>
          <p:cNvSpPr/>
          <p:nvPr/>
        </p:nvSpPr>
        <p:spPr>
          <a:xfrm>
            <a:off x="323528" y="332656"/>
            <a:ext cx="8352928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Οι 10 επικίνδυνες προκαταλήψεις των επενδυτών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179512" y="1844824"/>
            <a:ext cx="84969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l-GR" sz="2800" dirty="0" smtClean="0">
                <a:solidFill>
                  <a:schemeClr val="accent1">
                    <a:lumMod val="50000"/>
                  </a:schemeClr>
                </a:solidFill>
              </a:rPr>
              <a:t>Ξέρω καλά γιατί ξέρω περισσότερα.</a:t>
            </a:r>
          </a:p>
          <a:p>
            <a:pPr marL="342900" indent="-342900">
              <a:buFont typeface="+mj-lt"/>
              <a:buAutoNum type="arabicPeriod"/>
            </a:pPr>
            <a:endParaRPr lang="el-GR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l-GR" sz="2800" dirty="0" smtClean="0">
                <a:solidFill>
                  <a:schemeClr val="accent1">
                    <a:lumMod val="50000"/>
                  </a:schemeClr>
                </a:solidFill>
              </a:rPr>
              <a:t>Το μέγεθος μετράει.</a:t>
            </a:r>
          </a:p>
          <a:p>
            <a:pPr marL="342900" indent="-342900">
              <a:buFont typeface="+mj-lt"/>
              <a:buAutoNum type="arabicPeriod"/>
            </a:pPr>
            <a:endParaRPr lang="el-GR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l-GR" sz="2800" dirty="0" smtClean="0">
                <a:solidFill>
                  <a:schemeClr val="accent1">
                    <a:lumMod val="50000"/>
                  </a:schemeClr>
                </a:solidFill>
              </a:rPr>
              <a:t>Δείξε μου αυτά που θέλω να δω.</a:t>
            </a:r>
          </a:p>
          <a:p>
            <a:pPr marL="342900" indent="-342900">
              <a:buFont typeface="+mj-lt"/>
              <a:buAutoNum type="arabicPeriod"/>
            </a:pPr>
            <a:endParaRPr lang="el-GR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l-GR" sz="2800" dirty="0" smtClean="0">
                <a:solidFill>
                  <a:schemeClr val="accent1">
                    <a:lumMod val="50000"/>
                  </a:schemeClr>
                </a:solidFill>
              </a:rPr>
              <a:t>Τα καλά από εμένα, τα κακά από την ατυχία.</a:t>
            </a:r>
          </a:p>
          <a:p>
            <a:pPr marL="342900" indent="-342900">
              <a:buFont typeface="+mj-lt"/>
              <a:buAutoNum type="arabicPeriod"/>
            </a:pPr>
            <a:endParaRPr lang="el-GR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l-GR" sz="2800" dirty="0" smtClean="0">
                <a:solidFill>
                  <a:schemeClr val="accent1">
                    <a:lumMod val="50000"/>
                  </a:schemeClr>
                </a:solidFill>
              </a:rPr>
              <a:t> Το ήξερα εγώ ότι θα γινόταν.</a:t>
            </a:r>
          </a:p>
          <a:p>
            <a:pPr marL="342900" indent="-342900">
              <a:buFont typeface="+mj-lt"/>
              <a:buAutoNum type="arabicPeriod"/>
            </a:pPr>
            <a:endParaRPr lang="el-GR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pPr algn="l"/>
            <a:r>
              <a:rPr lang="el-GR" dirty="0" err="1" smtClean="0">
                <a:solidFill>
                  <a:srgbClr val="002060"/>
                </a:solidFill>
              </a:rPr>
              <a:t>Ζαχαράκης</a:t>
            </a:r>
            <a:r>
              <a:rPr lang="el-GR" dirty="0" smtClean="0">
                <a:solidFill>
                  <a:srgbClr val="002060"/>
                </a:solidFill>
              </a:rPr>
              <a:t> Ηλίας </a:t>
            </a:r>
            <a:r>
              <a:rPr lang="en-US" dirty="0" smtClean="0">
                <a:solidFill>
                  <a:srgbClr val="002060"/>
                </a:solidFill>
              </a:rPr>
              <a:t>							</a:t>
            </a:r>
            <a:r>
              <a:rPr lang="el-GR" dirty="0" err="1" smtClean="0">
                <a:solidFill>
                  <a:srgbClr val="002060"/>
                </a:solidFill>
              </a:rPr>
              <a:t>Μελαχροινός</a:t>
            </a:r>
            <a:r>
              <a:rPr lang="el-GR" dirty="0" smtClean="0">
                <a:solidFill>
                  <a:srgbClr val="002060"/>
                </a:solidFill>
              </a:rPr>
              <a:t> Σέργιος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Στρογγυλεμένο ορθογώνιο"/>
          <p:cNvSpPr/>
          <p:nvPr/>
        </p:nvSpPr>
        <p:spPr>
          <a:xfrm>
            <a:off x="323528" y="332656"/>
            <a:ext cx="8352928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Οι 10 επικίνδυνες προκαταλήψεις των επενδυτών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251520" y="1412776"/>
            <a:ext cx="849694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l-GR" sz="2800" dirty="0" smtClean="0">
                <a:solidFill>
                  <a:schemeClr val="accent1">
                    <a:lumMod val="50000"/>
                  </a:schemeClr>
                </a:solidFill>
              </a:rPr>
              <a:t>6. Προσκόλληση σε άσχετα δεδομένα.</a:t>
            </a:r>
          </a:p>
          <a:p>
            <a:pPr marL="342900" indent="-342900"/>
            <a:endParaRPr lang="el-GR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/>
            <a:r>
              <a:rPr lang="el-GR" sz="2800" dirty="0" smtClean="0">
                <a:solidFill>
                  <a:schemeClr val="accent1">
                    <a:lumMod val="50000"/>
                  </a:schemeClr>
                </a:solidFill>
              </a:rPr>
              <a:t>7. Κρίνω από αυτό που νομίζω ότι βλέπω.</a:t>
            </a:r>
          </a:p>
          <a:p>
            <a:pPr marL="342900" indent="-342900">
              <a:buFont typeface="+mj-lt"/>
              <a:buAutoNum type="arabicPeriod"/>
            </a:pPr>
            <a:endParaRPr lang="el-GR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/>
            <a:r>
              <a:rPr lang="el-GR" sz="2800" dirty="0" smtClean="0">
                <a:solidFill>
                  <a:schemeClr val="accent1">
                    <a:lumMod val="50000"/>
                  </a:schemeClr>
                </a:solidFill>
              </a:rPr>
              <a:t>8. Θυμάμαι το εντυπωσιακό.</a:t>
            </a:r>
          </a:p>
          <a:p>
            <a:pPr marL="342900" indent="-342900"/>
            <a:endParaRPr lang="el-GR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/>
            <a:r>
              <a:rPr lang="el-GR" sz="2800" dirty="0" smtClean="0">
                <a:solidFill>
                  <a:schemeClr val="accent1">
                    <a:lumMod val="50000"/>
                  </a:schemeClr>
                </a:solidFill>
              </a:rPr>
              <a:t>9. Εάν το λέει αυτός έτσι θα είναι. </a:t>
            </a:r>
          </a:p>
          <a:p>
            <a:pPr marL="342900" indent="-342900"/>
            <a:endParaRPr lang="el-GR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/>
            <a:r>
              <a:rPr lang="el-GR" sz="2800" dirty="0" smtClean="0">
                <a:solidFill>
                  <a:schemeClr val="accent1">
                    <a:lumMod val="50000"/>
                  </a:schemeClr>
                </a:solidFill>
              </a:rPr>
              <a:t>10. ΔΕΝ ΠΟΥΛΑΩ!  </a:t>
            </a:r>
            <a:r>
              <a:rPr lang="el-GR" sz="2000" i="1" dirty="0" smtClean="0">
                <a:solidFill>
                  <a:schemeClr val="accent1">
                    <a:lumMod val="50000"/>
                  </a:schemeClr>
                </a:solidFill>
              </a:rPr>
              <a:t>(οι άνθρωποι μισούν τη ζημιά περισσότερο από ότι αγαπούν το κέρδος)</a:t>
            </a:r>
            <a:endParaRPr lang="el-GR" sz="2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pPr algn="l"/>
            <a:r>
              <a:rPr lang="el-GR" dirty="0" err="1" smtClean="0">
                <a:solidFill>
                  <a:srgbClr val="002060"/>
                </a:solidFill>
              </a:rPr>
              <a:t>Ζαχαράκης</a:t>
            </a:r>
            <a:r>
              <a:rPr lang="el-GR" dirty="0" smtClean="0">
                <a:solidFill>
                  <a:srgbClr val="002060"/>
                </a:solidFill>
              </a:rPr>
              <a:t> Ηλίας </a:t>
            </a:r>
            <a:r>
              <a:rPr lang="en-US" dirty="0" smtClean="0">
                <a:solidFill>
                  <a:srgbClr val="002060"/>
                </a:solidFill>
              </a:rPr>
              <a:t>							</a:t>
            </a:r>
            <a:r>
              <a:rPr lang="el-GR" dirty="0" err="1" smtClean="0">
                <a:solidFill>
                  <a:srgbClr val="002060"/>
                </a:solidFill>
              </a:rPr>
              <a:t>Μελαχροινός</a:t>
            </a:r>
            <a:r>
              <a:rPr lang="el-GR" dirty="0" smtClean="0">
                <a:solidFill>
                  <a:srgbClr val="002060"/>
                </a:solidFill>
              </a:rPr>
              <a:t> Σέργιος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Στρογγυλεμένο ορθογώνιο"/>
          <p:cNvSpPr/>
          <p:nvPr/>
        </p:nvSpPr>
        <p:spPr>
          <a:xfrm>
            <a:off x="323528" y="332656"/>
            <a:ext cx="8352928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Υπάρχει λύση ;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251520" y="1484784"/>
            <a:ext cx="84969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Money 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Risk Control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Trading Plan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Trade set-up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>
                <a:solidFill>
                  <a:schemeClr val="accent1">
                    <a:lumMod val="50000"/>
                  </a:schemeClr>
                </a:solidFill>
              </a:rPr>
              <a:t>Εποικοδομητική ρουτίνα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>
                <a:solidFill>
                  <a:schemeClr val="accent1">
                    <a:lumMod val="50000"/>
                  </a:schemeClr>
                </a:solidFill>
              </a:rPr>
              <a:t>Σωματική &amp; Πνευματική προετοιμασία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Do your Home Work!</a:t>
            </a:r>
            <a:endParaRPr lang="el-GR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>
                <a:solidFill>
                  <a:schemeClr val="accent1">
                    <a:lumMod val="50000"/>
                  </a:schemeClr>
                </a:solidFill>
              </a:rPr>
              <a:t>Κράτα στατιστικά!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>
                <a:solidFill>
                  <a:schemeClr val="accent1">
                    <a:lumMod val="50000"/>
                  </a:schemeClr>
                </a:solidFill>
              </a:rPr>
              <a:t>Παραδέξου ότι η αγορά είναι πιο έξυπνη από εμάς!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/>
            <a:endParaRPr lang="el-GR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/>
            <a:endParaRPr lang="el-GR" sz="2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pPr algn="l"/>
            <a:r>
              <a:rPr lang="el-GR" dirty="0" err="1" smtClean="0">
                <a:solidFill>
                  <a:srgbClr val="002060"/>
                </a:solidFill>
              </a:rPr>
              <a:t>Ζαχαράκης</a:t>
            </a:r>
            <a:r>
              <a:rPr lang="el-GR" dirty="0" smtClean="0">
                <a:solidFill>
                  <a:srgbClr val="002060"/>
                </a:solidFill>
              </a:rPr>
              <a:t> Ηλίας </a:t>
            </a:r>
            <a:r>
              <a:rPr lang="en-US" dirty="0" smtClean="0">
                <a:solidFill>
                  <a:srgbClr val="002060"/>
                </a:solidFill>
              </a:rPr>
              <a:t>							</a:t>
            </a:r>
            <a:r>
              <a:rPr lang="el-GR" dirty="0" err="1" smtClean="0">
                <a:solidFill>
                  <a:srgbClr val="002060"/>
                </a:solidFill>
              </a:rPr>
              <a:t>Μελαχροινός</a:t>
            </a:r>
            <a:r>
              <a:rPr lang="el-GR" dirty="0" smtClean="0">
                <a:solidFill>
                  <a:srgbClr val="002060"/>
                </a:solidFill>
              </a:rPr>
              <a:t> Σέργιος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Στρογγυλεμένο ορθογώνιο"/>
          <p:cNvSpPr/>
          <p:nvPr/>
        </p:nvSpPr>
        <p:spPr>
          <a:xfrm>
            <a:off x="323528" y="332656"/>
            <a:ext cx="8352928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Δείκτες «ψυχολογίας»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 descr="Edit Ch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35006"/>
            <a:ext cx="8208912" cy="5174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pPr algn="l"/>
            <a:r>
              <a:rPr lang="el-GR" dirty="0" err="1" smtClean="0">
                <a:solidFill>
                  <a:srgbClr val="002060"/>
                </a:solidFill>
              </a:rPr>
              <a:t>Ζαχαράκης</a:t>
            </a:r>
            <a:r>
              <a:rPr lang="el-GR" dirty="0" smtClean="0">
                <a:solidFill>
                  <a:srgbClr val="002060"/>
                </a:solidFill>
              </a:rPr>
              <a:t> Ηλίας </a:t>
            </a:r>
            <a:r>
              <a:rPr lang="en-US" dirty="0" smtClean="0">
                <a:solidFill>
                  <a:srgbClr val="002060"/>
                </a:solidFill>
              </a:rPr>
              <a:t>							</a:t>
            </a:r>
            <a:r>
              <a:rPr lang="el-GR" dirty="0" err="1" smtClean="0">
                <a:solidFill>
                  <a:srgbClr val="002060"/>
                </a:solidFill>
              </a:rPr>
              <a:t>Μελαχροινός</a:t>
            </a:r>
            <a:r>
              <a:rPr lang="el-GR" dirty="0" smtClean="0">
                <a:solidFill>
                  <a:srgbClr val="002060"/>
                </a:solidFill>
              </a:rPr>
              <a:t> Σέργιος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- TextBox"/>
          <p:cNvSpPr txBox="1"/>
          <p:nvPr/>
        </p:nvSpPr>
        <p:spPr>
          <a:xfrm>
            <a:off x="395536" y="404664"/>
            <a:ext cx="784887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0046D2"/>
                </a:solidFill>
              </a:rPr>
              <a:t>Οι συμμετέχοντες στην</a:t>
            </a:r>
            <a:r>
              <a:rPr lang="en-US" sz="2400" dirty="0" smtClean="0">
                <a:solidFill>
                  <a:srgbClr val="0046D2"/>
                </a:solidFill>
              </a:rPr>
              <a:t> </a:t>
            </a:r>
            <a:r>
              <a:rPr lang="el-GR" sz="2400" dirty="0" smtClean="0">
                <a:solidFill>
                  <a:srgbClr val="0046D2"/>
                </a:solidFill>
              </a:rPr>
              <a:t>αγορά  κυρίως είναι</a:t>
            </a:r>
            <a:r>
              <a:rPr lang="en-US" sz="2400" dirty="0" smtClean="0">
                <a:solidFill>
                  <a:srgbClr val="0046D2"/>
                </a:solidFill>
              </a:rPr>
              <a:t>:</a:t>
            </a:r>
            <a:endParaRPr lang="el-GR" sz="2000" dirty="0" smtClean="0">
              <a:solidFill>
                <a:srgbClr val="0046D2"/>
              </a:solidFill>
            </a:endParaRPr>
          </a:p>
          <a:p>
            <a:endParaRPr lang="el-GR" dirty="0" smtClean="0">
              <a:solidFill>
                <a:srgbClr val="0046D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rgbClr val="0046D2"/>
                </a:solidFill>
              </a:rPr>
              <a:t> Κεντρικές Τράπεζες</a:t>
            </a:r>
          </a:p>
          <a:p>
            <a:pPr>
              <a:buFont typeface="Arial" pitchFamily="34" charset="0"/>
              <a:buChar char="•"/>
            </a:pPr>
            <a:endParaRPr lang="el-GR" dirty="0" smtClean="0">
              <a:solidFill>
                <a:srgbClr val="0046D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rgbClr val="0046D2"/>
                </a:solidFill>
              </a:rPr>
              <a:t> Επενδυτικές Τράπεζες</a:t>
            </a:r>
          </a:p>
          <a:p>
            <a:pPr>
              <a:buFont typeface="Arial" pitchFamily="34" charset="0"/>
              <a:buChar char="•"/>
            </a:pPr>
            <a:endParaRPr lang="el-GR" dirty="0">
              <a:solidFill>
                <a:srgbClr val="0046D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rgbClr val="0046D2"/>
                </a:solidFill>
              </a:rPr>
              <a:t> Συνταξιοδοτικά ταμεία &amp; Ασφαλιστικές εταιρείες</a:t>
            </a:r>
          </a:p>
          <a:p>
            <a:pPr>
              <a:buFont typeface="Arial" pitchFamily="34" charset="0"/>
              <a:buChar char="•"/>
            </a:pPr>
            <a:endParaRPr lang="el-GR" dirty="0" smtClean="0">
              <a:solidFill>
                <a:srgbClr val="0046D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rgbClr val="0046D2"/>
                </a:solidFill>
              </a:rPr>
              <a:t> </a:t>
            </a:r>
            <a:r>
              <a:rPr lang="en-US" dirty="0" smtClean="0">
                <a:solidFill>
                  <a:srgbClr val="0046D2"/>
                </a:solidFill>
              </a:rPr>
              <a:t>Hedge Funds  </a:t>
            </a:r>
            <a:r>
              <a:rPr lang="el-GR" dirty="0" smtClean="0">
                <a:solidFill>
                  <a:srgbClr val="0046D2"/>
                </a:solidFill>
              </a:rPr>
              <a:t>κ</a:t>
            </a:r>
            <a:r>
              <a:rPr lang="en-US" dirty="0" smtClean="0">
                <a:solidFill>
                  <a:srgbClr val="0046D2"/>
                </a:solidFill>
              </a:rPr>
              <a:t>.</a:t>
            </a:r>
            <a:r>
              <a:rPr lang="el-GR" dirty="0" smtClean="0">
                <a:solidFill>
                  <a:srgbClr val="0046D2"/>
                </a:solidFill>
              </a:rPr>
              <a:t>π</a:t>
            </a:r>
            <a:r>
              <a:rPr lang="en-US" dirty="0" smtClean="0">
                <a:solidFill>
                  <a:srgbClr val="0046D2"/>
                </a:solidFill>
              </a:rPr>
              <a:t>.</a:t>
            </a:r>
            <a:r>
              <a:rPr lang="el-GR" dirty="0" smtClean="0">
                <a:solidFill>
                  <a:srgbClr val="0046D2"/>
                </a:solidFill>
              </a:rPr>
              <a:t>λ</a:t>
            </a:r>
            <a:r>
              <a:rPr lang="en-US" dirty="0" smtClean="0">
                <a:solidFill>
                  <a:srgbClr val="0046D2"/>
                </a:solidFill>
              </a:rPr>
              <a:t>.</a:t>
            </a:r>
            <a:r>
              <a:rPr lang="el-GR" dirty="0" smtClean="0">
                <a:solidFill>
                  <a:srgbClr val="0046D2"/>
                </a:solidFill>
              </a:rPr>
              <a:t>  επενδυτικά </a:t>
            </a:r>
            <a:r>
              <a:rPr lang="en-US" dirty="0" smtClean="0">
                <a:solidFill>
                  <a:srgbClr val="0046D2"/>
                </a:solidFill>
              </a:rPr>
              <a:t>Funds</a:t>
            </a:r>
            <a:endParaRPr lang="el-GR" dirty="0" smtClean="0">
              <a:solidFill>
                <a:srgbClr val="0046D2"/>
              </a:solidFill>
            </a:endParaRPr>
          </a:p>
          <a:p>
            <a:endParaRPr lang="el-GR" dirty="0" smtClean="0">
              <a:solidFill>
                <a:srgbClr val="0046D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46D2"/>
                </a:solidFill>
              </a:rPr>
              <a:t> </a:t>
            </a:r>
            <a:r>
              <a:rPr lang="el-GR" dirty="0" smtClean="0">
                <a:solidFill>
                  <a:srgbClr val="0046D2"/>
                </a:solidFill>
              </a:rPr>
              <a:t>Αμοιβαία Κεφάλαια  </a:t>
            </a:r>
          </a:p>
          <a:p>
            <a:pPr>
              <a:buFont typeface="Arial" pitchFamily="34" charset="0"/>
              <a:buChar char="•"/>
            </a:pPr>
            <a:endParaRPr lang="el-GR" dirty="0">
              <a:solidFill>
                <a:srgbClr val="0046D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rgbClr val="0046D2"/>
                </a:solidFill>
              </a:rPr>
              <a:t> </a:t>
            </a:r>
            <a:r>
              <a:rPr lang="en-US" dirty="0" smtClean="0">
                <a:solidFill>
                  <a:srgbClr val="0046D2"/>
                </a:solidFill>
              </a:rPr>
              <a:t>Market Makers</a:t>
            </a:r>
            <a:endParaRPr lang="el-GR" dirty="0" smtClean="0">
              <a:solidFill>
                <a:srgbClr val="0046D2"/>
              </a:solidFill>
            </a:endParaRPr>
          </a:p>
          <a:p>
            <a:endParaRPr lang="el-GR" dirty="0" smtClean="0">
              <a:solidFill>
                <a:srgbClr val="0046D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rgbClr val="0046D2"/>
                </a:solidFill>
              </a:rPr>
              <a:t> Ιδιώτες επαγγελματίες επενδυτές</a:t>
            </a:r>
          </a:p>
          <a:p>
            <a:pPr>
              <a:buFont typeface="Arial" pitchFamily="34" charset="0"/>
              <a:buChar char="•"/>
            </a:pPr>
            <a:endParaRPr lang="el-GR" dirty="0" smtClean="0">
              <a:solidFill>
                <a:srgbClr val="0046D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rgbClr val="0046D2"/>
                </a:solidFill>
              </a:rPr>
              <a:t> Ιδιώτες απληροφόρητοι επενδυτές</a:t>
            </a:r>
          </a:p>
          <a:p>
            <a:pPr>
              <a:buFont typeface="Arial" pitchFamily="34" charset="0"/>
              <a:buChar char="•"/>
            </a:pPr>
            <a:endParaRPr lang="el-GR" dirty="0">
              <a:solidFill>
                <a:srgbClr val="0046D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rgbClr val="0046D2"/>
                </a:solidFill>
              </a:rPr>
              <a:t> </a:t>
            </a:r>
            <a:r>
              <a:rPr lang="en-US" dirty="0" smtClean="0">
                <a:solidFill>
                  <a:srgbClr val="0046D2"/>
                </a:solidFill>
              </a:rPr>
              <a:t>Robots </a:t>
            </a:r>
            <a:endParaRPr lang="el-GR" dirty="0">
              <a:solidFill>
                <a:srgbClr val="0046D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827584" y="1700808"/>
            <a:ext cx="7772400" cy="1008112"/>
          </a:xfrm>
        </p:spPr>
        <p:txBody>
          <a:bodyPr>
            <a:normAutofit/>
          </a:bodyPr>
          <a:lstStyle/>
          <a:p>
            <a:r>
              <a:rPr lang="el-GR" b="1" spc="600" dirty="0" smtClean="0">
                <a:solidFill>
                  <a:srgbClr val="0046D2"/>
                </a:solidFill>
              </a:rPr>
              <a:t>Τεχνική ανάλυση</a:t>
            </a:r>
            <a:endParaRPr lang="el-GR" sz="2200" b="1" spc="600" dirty="0">
              <a:solidFill>
                <a:srgbClr val="0046D2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pPr algn="l"/>
            <a:r>
              <a:rPr lang="el-GR" dirty="0" err="1" smtClean="0">
                <a:solidFill>
                  <a:srgbClr val="002060"/>
                </a:solidFill>
              </a:rPr>
              <a:t>Ζαχαράκης</a:t>
            </a:r>
            <a:r>
              <a:rPr lang="el-GR" dirty="0" smtClean="0">
                <a:solidFill>
                  <a:srgbClr val="002060"/>
                </a:solidFill>
              </a:rPr>
              <a:t> Ηλίας </a:t>
            </a:r>
            <a:r>
              <a:rPr lang="en-US" dirty="0" smtClean="0">
                <a:solidFill>
                  <a:srgbClr val="002060"/>
                </a:solidFill>
              </a:rPr>
              <a:t>							 </a:t>
            </a:r>
            <a:r>
              <a:rPr lang="el-GR" dirty="0" err="1" smtClean="0">
                <a:solidFill>
                  <a:srgbClr val="002060"/>
                </a:solidFill>
              </a:rPr>
              <a:t>Μελαχροινός</a:t>
            </a:r>
            <a:r>
              <a:rPr lang="el-GR" dirty="0" smtClean="0">
                <a:solidFill>
                  <a:srgbClr val="002060"/>
                </a:solidFill>
              </a:rPr>
              <a:t> Σέργιος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pPr algn="l"/>
            <a:r>
              <a:rPr lang="el-GR" dirty="0" err="1" smtClean="0">
                <a:solidFill>
                  <a:srgbClr val="002060"/>
                </a:solidFill>
              </a:rPr>
              <a:t>Ζαχαράκης</a:t>
            </a:r>
            <a:r>
              <a:rPr lang="el-GR" dirty="0" smtClean="0">
                <a:solidFill>
                  <a:srgbClr val="002060"/>
                </a:solidFill>
              </a:rPr>
              <a:t> Ηλίας</a:t>
            </a:r>
            <a:r>
              <a:rPr lang="en-US" dirty="0" smtClean="0">
                <a:solidFill>
                  <a:srgbClr val="002060"/>
                </a:solidFill>
              </a:rPr>
              <a:t>							</a:t>
            </a:r>
            <a:r>
              <a:rPr lang="el-GR" dirty="0" err="1" smtClean="0">
                <a:solidFill>
                  <a:srgbClr val="002060"/>
                </a:solidFill>
              </a:rPr>
              <a:t>Μελαχροινός</a:t>
            </a:r>
            <a:r>
              <a:rPr lang="el-GR" dirty="0" smtClean="0">
                <a:solidFill>
                  <a:srgbClr val="002060"/>
                </a:solidFill>
              </a:rPr>
              <a:t> Σέργιος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55576" y="76470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i="1" dirty="0" smtClean="0"/>
              <a:t>Στόχος</a:t>
            </a:r>
            <a:endParaRPr lang="el-GR" sz="3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097824"/>
            <a:ext cx="74888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dirty="0" smtClean="0"/>
              <a:t>Ο στόχος της σημερινής παρουσίασης είναι η περιληπτική αναφορά στις βασικές αρχές της Τεχνικής Ανάλυσης και η προσέγγιση με την μέθοδο των </a:t>
            </a:r>
            <a:r>
              <a:rPr lang="en-US" sz="2800" dirty="0" smtClean="0"/>
              <a:t>multiple time frames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pPr algn="l"/>
            <a:r>
              <a:rPr lang="el-GR" dirty="0" err="1" smtClean="0">
                <a:solidFill>
                  <a:srgbClr val="002060"/>
                </a:solidFill>
              </a:rPr>
              <a:t>Ζαχαράκης</a:t>
            </a:r>
            <a:r>
              <a:rPr lang="el-GR" dirty="0" smtClean="0">
                <a:solidFill>
                  <a:srgbClr val="002060"/>
                </a:solidFill>
              </a:rPr>
              <a:t> Ηλίας</a:t>
            </a:r>
            <a:r>
              <a:rPr lang="en-US" dirty="0" smtClean="0">
                <a:solidFill>
                  <a:srgbClr val="002060"/>
                </a:solidFill>
              </a:rPr>
              <a:t>							</a:t>
            </a:r>
            <a:r>
              <a:rPr lang="el-GR" dirty="0" err="1" smtClean="0">
                <a:solidFill>
                  <a:srgbClr val="002060"/>
                </a:solidFill>
              </a:rPr>
              <a:t>Μελαχροινός</a:t>
            </a:r>
            <a:r>
              <a:rPr lang="el-GR" dirty="0" smtClean="0">
                <a:solidFill>
                  <a:srgbClr val="002060"/>
                </a:solidFill>
              </a:rPr>
              <a:t> Σέργιος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55576" y="76470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i="1" dirty="0" smtClean="0"/>
              <a:t>Περιεχόμενο</a:t>
            </a:r>
            <a:endParaRPr lang="el-GR" sz="3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097824"/>
            <a:ext cx="74888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800" dirty="0" smtClean="0"/>
              <a:t>Ένας γενικός ορισμός για την Τεχνική Ανάλυση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800" dirty="0" smtClean="0"/>
              <a:t>Βασικά εργαλεία Τ.Α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800" dirty="0"/>
              <a:t>Φ</a:t>
            </a:r>
            <a:r>
              <a:rPr lang="el-GR" sz="2800" dirty="0" smtClean="0"/>
              <a:t>ιλοσοφία συστήματος συναλλαγών βάσει Τ.Α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800" dirty="0" smtClean="0"/>
              <a:t>Οι χρονικοί ορίζοντες ανάλυσης και ο συνδυασμός τους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800" dirty="0" smtClean="0"/>
              <a:t>Παραδείγματα στο Ελληνικό Χρηματιστήριο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58888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pPr algn="l"/>
            <a:r>
              <a:rPr lang="el-GR" dirty="0" err="1" smtClean="0">
                <a:solidFill>
                  <a:srgbClr val="002060"/>
                </a:solidFill>
              </a:rPr>
              <a:t>Ζαχαράκης</a:t>
            </a:r>
            <a:r>
              <a:rPr lang="el-GR" dirty="0" smtClean="0">
                <a:solidFill>
                  <a:srgbClr val="002060"/>
                </a:solidFill>
              </a:rPr>
              <a:t> Ηλίας</a:t>
            </a:r>
            <a:r>
              <a:rPr lang="en-US" dirty="0" smtClean="0">
                <a:solidFill>
                  <a:srgbClr val="002060"/>
                </a:solidFill>
              </a:rPr>
              <a:t>							</a:t>
            </a:r>
            <a:r>
              <a:rPr lang="el-GR" dirty="0" err="1" smtClean="0">
                <a:solidFill>
                  <a:srgbClr val="002060"/>
                </a:solidFill>
              </a:rPr>
              <a:t>Μελαχροινός</a:t>
            </a:r>
            <a:r>
              <a:rPr lang="el-GR" dirty="0" smtClean="0">
                <a:solidFill>
                  <a:srgbClr val="002060"/>
                </a:solidFill>
              </a:rPr>
              <a:t> Σέργιος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55576" y="76470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i="1" dirty="0" smtClean="0"/>
              <a:t>Ορίζοντας την Τ.Α</a:t>
            </a:r>
            <a:endParaRPr lang="el-GR" sz="3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097824"/>
            <a:ext cx="748883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dirty="0" smtClean="0"/>
              <a:t>Η ανάλυση και μοντελοποίηση των δεδομένων του παρελθόντος για αύξηση της πιθανότητας πρόβλεψης μελλοντικής συμπεριφοράς.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dirty="0" smtClean="0"/>
              <a:t>Ανάλυση της συμπεριφοράς ενός υποκειμένου (πχ: μετοχής) βάσει των τιμών ΚΑΙ ΜΟΝΟ (ο Τεχν. Αναλυτής δεν ενδιαφέρεται για τους λόγους της ανοδικής ή καθοδικής συμπεριφοράς)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dirty="0" smtClean="0"/>
              <a:t>Η βιβλιογραφία διαχωρίζει δύο βασικές σχολές, την </a:t>
            </a:r>
            <a:r>
              <a:rPr lang="en-US" sz="2200" dirty="0" smtClean="0"/>
              <a:t>Technical </a:t>
            </a:r>
            <a:r>
              <a:rPr lang="el-GR" sz="2200" dirty="0" smtClean="0"/>
              <a:t>και την </a:t>
            </a:r>
            <a:r>
              <a:rPr lang="en-US" sz="2200" dirty="0" smtClean="0"/>
              <a:t>Fundamental, </a:t>
            </a:r>
            <a:r>
              <a:rPr lang="el-GR" sz="2200" dirty="0" smtClean="0"/>
              <a:t>η επιτυχία βρίσκεται στον δύσκολο συνδυασμό τους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10314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pPr algn="l"/>
            <a:r>
              <a:rPr lang="el-GR" dirty="0" err="1" smtClean="0">
                <a:solidFill>
                  <a:srgbClr val="002060"/>
                </a:solidFill>
              </a:rPr>
              <a:t>Ζαχαράκης</a:t>
            </a:r>
            <a:r>
              <a:rPr lang="el-GR" dirty="0" smtClean="0">
                <a:solidFill>
                  <a:srgbClr val="002060"/>
                </a:solidFill>
              </a:rPr>
              <a:t> Ηλίας</a:t>
            </a:r>
            <a:r>
              <a:rPr lang="en-US" dirty="0" smtClean="0">
                <a:solidFill>
                  <a:srgbClr val="002060"/>
                </a:solidFill>
              </a:rPr>
              <a:t>							</a:t>
            </a:r>
            <a:r>
              <a:rPr lang="el-GR" dirty="0" err="1" smtClean="0">
                <a:solidFill>
                  <a:srgbClr val="002060"/>
                </a:solidFill>
              </a:rPr>
              <a:t>Μελαχροινός</a:t>
            </a:r>
            <a:r>
              <a:rPr lang="el-GR" dirty="0" smtClean="0">
                <a:solidFill>
                  <a:srgbClr val="002060"/>
                </a:solidFill>
              </a:rPr>
              <a:t> Σέργιος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55576" y="76470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i="1" dirty="0" smtClean="0"/>
              <a:t>Εργαλεία</a:t>
            </a:r>
            <a:endParaRPr lang="el-GR" sz="3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097824"/>
            <a:ext cx="74888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l-GR" sz="2200" b="1" dirty="0" smtClean="0"/>
              <a:t>Κύριο εργαλείο του Τεχνικού Αναλυτή είναι το γράφημα τιμών.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dirty="0" smtClean="0"/>
              <a:t>Ο πλέον διαδεδομένος τύπος είναι τα </a:t>
            </a:r>
            <a:r>
              <a:rPr lang="en-US" sz="2200" dirty="0" smtClean="0"/>
              <a:t>CANDLESTICKS</a:t>
            </a:r>
            <a:r>
              <a:rPr lang="el-GR" sz="2200" dirty="0" smtClean="0"/>
              <a:t>, με τους αμερικάνους να συνηθίζουν στην δεύτερη έκδοση των </a:t>
            </a:r>
            <a:r>
              <a:rPr lang="en-US" sz="2200" dirty="0" smtClean="0"/>
              <a:t>BARS (</a:t>
            </a:r>
            <a:r>
              <a:rPr lang="el-GR" sz="2200" dirty="0" smtClean="0"/>
              <a:t>περιλαμβάνοντας και το άνοιγμα ως τέταρτη τιμή).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dirty="0" smtClean="0"/>
              <a:t>Και οι δύο τύποι έχουν στον άξονα Χ τον χρόνο και στον άξονα Υ την τιμή της μετοχής.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dirty="0" smtClean="0"/>
              <a:t>Υπάρχουν μεγάλοι αναλυτές που επιμένουν στη σχολή των  </a:t>
            </a:r>
            <a:r>
              <a:rPr lang="en-US" sz="2200" dirty="0" smtClean="0"/>
              <a:t>Point </a:t>
            </a:r>
            <a:r>
              <a:rPr lang="el-GR" sz="2200" dirty="0" smtClean="0"/>
              <a:t>&amp; </a:t>
            </a:r>
            <a:r>
              <a:rPr lang="en-US" sz="2200" dirty="0" smtClean="0"/>
              <a:t>Figure </a:t>
            </a:r>
            <a:r>
              <a:rPr lang="el-GR" sz="2200" dirty="0" smtClean="0"/>
              <a:t>με κύριο εκφραστή τους τον </a:t>
            </a:r>
            <a:r>
              <a:rPr lang="en-US" sz="2200" dirty="0" smtClean="0"/>
              <a:t>Jeremy de Plessis</a:t>
            </a:r>
            <a:endParaRPr lang="el-GR" sz="2200" dirty="0" smtClean="0"/>
          </a:p>
        </p:txBody>
      </p:sp>
    </p:spTree>
    <p:extLst>
      <p:ext uri="{BB962C8B-B14F-4D97-AF65-F5344CB8AC3E}">
        <p14:creationId xmlns:p14="http://schemas.microsoft.com/office/powerpoint/2010/main" val="171974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pPr algn="l"/>
            <a:r>
              <a:rPr lang="el-GR" dirty="0" err="1" smtClean="0">
                <a:solidFill>
                  <a:srgbClr val="002060"/>
                </a:solidFill>
              </a:rPr>
              <a:t>Ζαχαράκης</a:t>
            </a:r>
            <a:r>
              <a:rPr lang="el-GR" dirty="0" smtClean="0">
                <a:solidFill>
                  <a:srgbClr val="002060"/>
                </a:solidFill>
              </a:rPr>
              <a:t> Ηλίας</a:t>
            </a:r>
            <a:r>
              <a:rPr lang="en-US" dirty="0" smtClean="0">
                <a:solidFill>
                  <a:srgbClr val="002060"/>
                </a:solidFill>
              </a:rPr>
              <a:t>							</a:t>
            </a:r>
            <a:r>
              <a:rPr lang="el-GR" dirty="0" err="1" smtClean="0">
                <a:solidFill>
                  <a:srgbClr val="002060"/>
                </a:solidFill>
              </a:rPr>
              <a:t>Μελαχροινός</a:t>
            </a:r>
            <a:r>
              <a:rPr lang="el-GR" dirty="0" smtClean="0">
                <a:solidFill>
                  <a:srgbClr val="002060"/>
                </a:solidFill>
              </a:rPr>
              <a:t> Σέργιος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55576" y="76470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i="1" dirty="0" smtClean="0"/>
              <a:t>Εργαλεία</a:t>
            </a:r>
            <a:endParaRPr lang="el-GR" sz="3600" i="1" dirty="0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575" y="1409700"/>
            <a:ext cx="375285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3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pPr algn="l"/>
            <a:r>
              <a:rPr lang="el-GR" dirty="0" err="1" smtClean="0">
                <a:solidFill>
                  <a:srgbClr val="002060"/>
                </a:solidFill>
              </a:rPr>
              <a:t>Ζαχαράκης</a:t>
            </a:r>
            <a:r>
              <a:rPr lang="el-GR" dirty="0" smtClean="0">
                <a:solidFill>
                  <a:srgbClr val="002060"/>
                </a:solidFill>
              </a:rPr>
              <a:t> Ηλίας</a:t>
            </a:r>
            <a:r>
              <a:rPr lang="en-US" dirty="0" smtClean="0">
                <a:solidFill>
                  <a:srgbClr val="002060"/>
                </a:solidFill>
              </a:rPr>
              <a:t>							</a:t>
            </a:r>
            <a:r>
              <a:rPr lang="el-GR" dirty="0" err="1" smtClean="0">
                <a:solidFill>
                  <a:srgbClr val="002060"/>
                </a:solidFill>
              </a:rPr>
              <a:t>Μελαχροινός</a:t>
            </a:r>
            <a:r>
              <a:rPr lang="el-GR" dirty="0" smtClean="0">
                <a:solidFill>
                  <a:srgbClr val="002060"/>
                </a:solidFill>
              </a:rPr>
              <a:t> Σέργιος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55576" y="76470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i="1" dirty="0" smtClean="0"/>
              <a:t>Εργαλεία</a:t>
            </a:r>
            <a:endParaRPr lang="el-GR" sz="3600" i="1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76872"/>
            <a:ext cx="3887150" cy="2529259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76872"/>
            <a:ext cx="3771477" cy="252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30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pPr algn="l"/>
            <a:r>
              <a:rPr lang="el-GR" dirty="0" err="1" smtClean="0">
                <a:solidFill>
                  <a:srgbClr val="002060"/>
                </a:solidFill>
              </a:rPr>
              <a:t>Ζαχαράκης</a:t>
            </a:r>
            <a:r>
              <a:rPr lang="el-GR" dirty="0" smtClean="0">
                <a:solidFill>
                  <a:srgbClr val="002060"/>
                </a:solidFill>
              </a:rPr>
              <a:t> Ηλίας</a:t>
            </a:r>
            <a:r>
              <a:rPr lang="en-US" dirty="0" smtClean="0">
                <a:solidFill>
                  <a:srgbClr val="002060"/>
                </a:solidFill>
              </a:rPr>
              <a:t>							</a:t>
            </a:r>
            <a:r>
              <a:rPr lang="el-GR" dirty="0" err="1" smtClean="0">
                <a:solidFill>
                  <a:srgbClr val="002060"/>
                </a:solidFill>
              </a:rPr>
              <a:t>Μελαχροινός</a:t>
            </a:r>
            <a:r>
              <a:rPr lang="el-GR" dirty="0" smtClean="0">
                <a:solidFill>
                  <a:srgbClr val="002060"/>
                </a:solidFill>
              </a:rPr>
              <a:t> Σέργιος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07" y="0"/>
            <a:ext cx="8323385" cy="6381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470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pPr algn="l"/>
            <a:r>
              <a:rPr lang="el-GR" dirty="0" err="1" smtClean="0">
                <a:solidFill>
                  <a:srgbClr val="002060"/>
                </a:solidFill>
              </a:rPr>
              <a:t>Ζαχαράκης</a:t>
            </a:r>
            <a:r>
              <a:rPr lang="el-GR" dirty="0" smtClean="0">
                <a:solidFill>
                  <a:srgbClr val="002060"/>
                </a:solidFill>
              </a:rPr>
              <a:t> Ηλίας</a:t>
            </a:r>
            <a:r>
              <a:rPr lang="en-US" dirty="0" smtClean="0">
                <a:solidFill>
                  <a:srgbClr val="002060"/>
                </a:solidFill>
              </a:rPr>
              <a:t>							</a:t>
            </a:r>
            <a:r>
              <a:rPr lang="el-GR" dirty="0" err="1" smtClean="0">
                <a:solidFill>
                  <a:srgbClr val="002060"/>
                </a:solidFill>
              </a:rPr>
              <a:t>Μελαχροινός</a:t>
            </a:r>
            <a:r>
              <a:rPr lang="el-GR" dirty="0" smtClean="0">
                <a:solidFill>
                  <a:srgbClr val="002060"/>
                </a:solidFill>
              </a:rPr>
              <a:t> Σέργιος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55576" y="76470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i="1" dirty="0" smtClean="0"/>
              <a:t>Εργαλεία</a:t>
            </a:r>
            <a:endParaRPr lang="el-GR" sz="3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097824"/>
            <a:ext cx="748883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l-GR" sz="2200" b="1" dirty="0" smtClean="0"/>
              <a:t>Στατιστικά εργαλεία, μέτρα θέσης (Μ.Ο), διασποράς (</a:t>
            </a:r>
            <a:r>
              <a:rPr lang="en-US" sz="2200" b="1" dirty="0" err="1" smtClean="0"/>
              <a:t>stdev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var</a:t>
            </a:r>
            <a:r>
              <a:rPr lang="en-US" sz="2200" b="1" dirty="0" smtClean="0"/>
              <a:t>, </a:t>
            </a:r>
            <a:r>
              <a:rPr lang="en-US" sz="2200" b="1" dirty="0" err="1" smtClean="0"/>
              <a:t>covar</a:t>
            </a:r>
            <a:r>
              <a:rPr lang="el-GR" sz="2200" b="1" dirty="0" smtClean="0"/>
              <a:t>), ποσοστά και αποκλίσεις (δείκτες, ταλαντωτές)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dirty="0" smtClean="0"/>
              <a:t>Η επιστήμη της οικονομετρίας και της στατιστικής χρησιμοποιείται ευρέως για την μοντελοποίηση και την δημιουργία συστημάτων συναλλαγής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dirty="0" smtClean="0"/>
              <a:t>Το κλειδί είναι στο </a:t>
            </a:r>
            <a:r>
              <a:rPr lang="en-US" sz="2200" b="1" dirty="0" smtClean="0"/>
              <a:t>KISS</a:t>
            </a:r>
            <a:r>
              <a:rPr lang="en-US" sz="2200" dirty="0" smtClean="0"/>
              <a:t> (</a:t>
            </a:r>
            <a:r>
              <a:rPr lang="en-US" sz="2200" b="1" dirty="0" smtClean="0"/>
              <a:t>K</a:t>
            </a:r>
            <a:r>
              <a:rPr lang="en-US" sz="2200" dirty="0" smtClean="0"/>
              <a:t>eep </a:t>
            </a:r>
            <a:r>
              <a:rPr lang="en-US" sz="2200" b="1" dirty="0" smtClean="0"/>
              <a:t>I</a:t>
            </a:r>
            <a:r>
              <a:rPr lang="en-US" sz="2200" dirty="0" smtClean="0"/>
              <a:t>t </a:t>
            </a:r>
            <a:r>
              <a:rPr lang="en-US" sz="2200" b="1" dirty="0" smtClean="0"/>
              <a:t>S</a:t>
            </a:r>
            <a:r>
              <a:rPr lang="en-US" sz="2200" dirty="0" smtClean="0"/>
              <a:t>ophisticated </a:t>
            </a:r>
            <a:r>
              <a:rPr lang="en-US" sz="2200" b="1" dirty="0" smtClean="0"/>
              <a:t>S</a:t>
            </a:r>
            <a:r>
              <a:rPr lang="en-US" sz="2200" dirty="0" smtClean="0"/>
              <a:t>imple)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dirty="0" smtClean="0"/>
              <a:t>Όσο πιο πολύπλοκο είναι ένα σύστημα, τόσο πιο δύσκολο είναι να εκτιμηθεί στοχαστικά και να ακολουθηθεί. </a:t>
            </a:r>
            <a:endParaRPr lang="el-GR" sz="2200" dirty="0"/>
          </a:p>
          <a:p>
            <a:pPr algn="just"/>
            <a:r>
              <a:rPr lang="el-GR" sz="2200" dirty="0" smtClean="0"/>
              <a:t>*</a:t>
            </a:r>
            <a:r>
              <a:rPr lang="el-GR" sz="2200" i="1" dirty="0" smtClean="0"/>
              <a:t>Υπενθύμιση: μοντελοποιούμε το χθες </a:t>
            </a:r>
            <a:r>
              <a:rPr lang="el-GR" sz="2200" i="1" dirty="0"/>
              <a:t>όχι για να αριστοποιήσουμε τις αποδόσεις του </a:t>
            </a:r>
            <a:r>
              <a:rPr lang="el-GR" sz="2200" i="1" dirty="0" smtClean="0"/>
              <a:t>χθες αλλά για να προβλέψουμε το αύριο </a:t>
            </a:r>
          </a:p>
        </p:txBody>
      </p:sp>
    </p:spTree>
    <p:extLst>
      <p:ext uri="{BB962C8B-B14F-4D97-AF65-F5344CB8AC3E}">
        <p14:creationId xmlns:p14="http://schemas.microsoft.com/office/powerpoint/2010/main" val="309459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pPr algn="l"/>
            <a:r>
              <a:rPr lang="el-GR" dirty="0" err="1" smtClean="0">
                <a:solidFill>
                  <a:srgbClr val="002060"/>
                </a:solidFill>
              </a:rPr>
              <a:t>Ζαχαράκης</a:t>
            </a:r>
            <a:r>
              <a:rPr lang="el-GR" dirty="0" smtClean="0">
                <a:solidFill>
                  <a:srgbClr val="002060"/>
                </a:solidFill>
              </a:rPr>
              <a:t> Ηλίας</a:t>
            </a:r>
            <a:r>
              <a:rPr lang="en-US" dirty="0" smtClean="0">
                <a:solidFill>
                  <a:srgbClr val="002060"/>
                </a:solidFill>
              </a:rPr>
              <a:t>							</a:t>
            </a:r>
            <a:r>
              <a:rPr lang="el-GR" dirty="0" err="1" smtClean="0">
                <a:solidFill>
                  <a:srgbClr val="002060"/>
                </a:solidFill>
              </a:rPr>
              <a:t>Μελαχροινός</a:t>
            </a:r>
            <a:r>
              <a:rPr lang="el-GR" dirty="0" smtClean="0">
                <a:solidFill>
                  <a:srgbClr val="002060"/>
                </a:solidFill>
              </a:rPr>
              <a:t> Σέργιος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55576" y="76470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i="1" dirty="0" smtClean="0"/>
              <a:t>Εργαλεία</a:t>
            </a:r>
            <a:endParaRPr lang="el-GR" sz="3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097824"/>
            <a:ext cx="748883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l-GR" sz="2200" b="1" dirty="0" smtClean="0"/>
              <a:t>Πλήρης γνώση των εννοιών της χρηματοοικονομικής</a:t>
            </a:r>
            <a:endParaRPr lang="el-GR" sz="2200" i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dirty="0" smtClean="0"/>
              <a:t>Επενδυτικά οχήματα: μόχλευση, </a:t>
            </a:r>
            <a:r>
              <a:rPr lang="en-US" sz="2200" dirty="0" smtClean="0"/>
              <a:t>margin, </a:t>
            </a:r>
            <a:r>
              <a:rPr lang="el-GR" sz="2200" dirty="0" smtClean="0"/>
              <a:t>ώρες συναλλαγών κτλ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dirty="0" smtClean="0"/>
              <a:t>Μοντέλα διαχείρισης ρίσκου και χρήματος: τα καλύτερα μοντέλα θεωρούνται τα </a:t>
            </a:r>
            <a:r>
              <a:rPr lang="en-US" sz="2200" dirty="0" smtClean="0"/>
              <a:t>customized </a:t>
            </a:r>
            <a:r>
              <a:rPr lang="el-GR" sz="2200" dirty="0" smtClean="0"/>
              <a:t>καθώς εμπεριέχουν το προφίλ του εκάστοτε επενδυτή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l-GR" sz="2200" dirty="0" smtClean="0"/>
          </a:p>
        </p:txBody>
      </p:sp>
    </p:spTree>
    <p:extLst>
      <p:ext uri="{BB962C8B-B14F-4D97-AF65-F5344CB8AC3E}">
        <p14:creationId xmlns:p14="http://schemas.microsoft.com/office/powerpoint/2010/main" val="68410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pPr algn="l"/>
            <a:r>
              <a:rPr lang="el-GR" dirty="0" err="1" smtClean="0">
                <a:solidFill>
                  <a:srgbClr val="002060"/>
                </a:solidFill>
              </a:rPr>
              <a:t>Ζαχαράκης</a:t>
            </a:r>
            <a:r>
              <a:rPr lang="el-GR" dirty="0" smtClean="0">
                <a:solidFill>
                  <a:srgbClr val="002060"/>
                </a:solidFill>
              </a:rPr>
              <a:t> Ηλίας </a:t>
            </a:r>
            <a:r>
              <a:rPr lang="en-US" dirty="0" smtClean="0">
                <a:solidFill>
                  <a:srgbClr val="002060"/>
                </a:solidFill>
              </a:rPr>
              <a:t>							</a:t>
            </a:r>
            <a:r>
              <a:rPr lang="el-GR" dirty="0" err="1" smtClean="0">
                <a:solidFill>
                  <a:srgbClr val="002060"/>
                </a:solidFill>
              </a:rPr>
              <a:t>Μελαχροινός</a:t>
            </a:r>
            <a:r>
              <a:rPr lang="el-GR" dirty="0" smtClean="0">
                <a:solidFill>
                  <a:srgbClr val="002060"/>
                </a:solidFill>
              </a:rPr>
              <a:t> Σέργιος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- TextBox"/>
          <p:cNvSpPr txBox="1"/>
          <p:nvPr/>
        </p:nvSpPr>
        <p:spPr>
          <a:xfrm>
            <a:off x="395536" y="620688"/>
            <a:ext cx="78488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0046D2"/>
                </a:solidFill>
              </a:rPr>
              <a:t>Οι συμμετέχοντες στην αγορά  διαφέρουν ως προς </a:t>
            </a:r>
            <a:r>
              <a:rPr lang="en-US" sz="2000" dirty="0" smtClean="0">
                <a:solidFill>
                  <a:srgbClr val="0046D2"/>
                </a:solidFill>
              </a:rPr>
              <a:t>:</a:t>
            </a:r>
            <a:endParaRPr lang="el-GR" sz="2000" dirty="0" smtClean="0">
              <a:solidFill>
                <a:srgbClr val="0046D2"/>
              </a:solidFill>
            </a:endParaRPr>
          </a:p>
          <a:p>
            <a:endParaRPr lang="el-GR" dirty="0" smtClean="0">
              <a:solidFill>
                <a:srgbClr val="0046D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rgbClr val="0046D2"/>
                </a:solidFill>
              </a:rPr>
              <a:t> Το  ύψος του χαρτοφυλακίου</a:t>
            </a:r>
          </a:p>
          <a:p>
            <a:pPr>
              <a:buFont typeface="Arial" pitchFamily="34" charset="0"/>
              <a:buChar char="•"/>
            </a:pPr>
            <a:endParaRPr lang="el-GR" dirty="0" smtClean="0">
              <a:solidFill>
                <a:srgbClr val="0046D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rgbClr val="0046D2"/>
                </a:solidFill>
              </a:rPr>
              <a:t> Τη δυνατότητα μόχλευσης  &amp; χρηματοδότησης </a:t>
            </a:r>
          </a:p>
          <a:p>
            <a:pPr>
              <a:buFont typeface="Arial" pitchFamily="34" charset="0"/>
              <a:buChar char="•"/>
            </a:pPr>
            <a:endParaRPr lang="el-GR" dirty="0">
              <a:solidFill>
                <a:srgbClr val="0046D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rgbClr val="0046D2"/>
                </a:solidFill>
              </a:rPr>
              <a:t> Την ανοχή σε ζημίες (κίνδυνος αγοράς)  </a:t>
            </a:r>
          </a:p>
          <a:p>
            <a:pPr>
              <a:buFont typeface="Arial" pitchFamily="34" charset="0"/>
              <a:buChar char="•"/>
            </a:pPr>
            <a:endParaRPr lang="el-GR" dirty="0" smtClean="0">
              <a:solidFill>
                <a:srgbClr val="0046D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rgbClr val="0046D2"/>
                </a:solidFill>
              </a:rPr>
              <a:t> Το χρονικό ορίζοντα</a:t>
            </a:r>
          </a:p>
          <a:p>
            <a:endParaRPr lang="el-GR" dirty="0" smtClean="0">
              <a:solidFill>
                <a:srgbClr val="0046D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dirty="0">
                <a:solidFill>
                  <a:srgbClr val="0046D2"/>
                </a:solidFill>
              </a:rPr>
              <a:t> </a:t>
            </a:r>
            <a:r>
              <a:rPr lang="el-GR" dirty="0" smtClean="0">
                <a:solidFill>
                  <a:srgbClr val="0046D2"/>
                </a:solidFill>
              </a:rPr>
              <a:t>Την πληροφόρηση</a:t>
            </a:r>
          </a:p>
          <a:p>
            <a:pPr>
              <a:buFont typeface="Arial" pitchFamily="34" charset="0"/>
              <a:buChar char="•"/>
            </a:pPr>
            <a:endParaRPr lang="el-GR" dirty="0">
              <a:solidFill>
                <a:srgbClr val="0046D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rgbClr val="0046D2"/>
                </a:solidFill>
              </a:rPr>
              <a:t> Τις γνώσεις</a:t>
            </a:r>
          </a:p>
          <a:p>
            <a:endParaRPr lang="el-GR" dirty="0" smtClean="0">
              <a:solidFill>
                <a:srgbClr val="0046D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rgbClr val="0046D2"/>
                </a:solidFill>
              </a:rPr>
              <a:t> Την επαγγελματική συμπεριφορά</a:t>
            </a:r>
          </a:p>
          <a:p>
            <a:pPr>
              <a:buFont typeface="Arial" pitchFamily="34" charset="0"/>
              <a:buChar char="•"/>
            </a:pPr>
            <a:endParaRPr lang="el-GR" dirty="0" smtClean="0">
              <a:solidFill>
                <a:srgbClr val="0046D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rgbClr val="0046D2"/>
                </a:solidFill>
              </a:rPr>
              <a:t> Την τεχνολογία που χρησιμοποιούν</a:t>
            </a:r>
            <a:endParaRPr lang="el-GR" dirty="0">
              <a:solidFill>
                <a:srgbClr val="0046D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pPr algn="l"/>
            <a:r>
              <a:rPr lang="el-GR" dirty="0" err="1" smtClean="0">
                <a:solidFill>
                  <a:srgbClr val="002060"/>
                </a:solidFill>
              </a:rPr>
              <a:t>Ζαχαράκης</a:t>
            </a:r>
            <a:r>
              <a:rPr lang="el-GR" dirty="0" smtClean="0">
                <a:solidFill>
                  <a:srgbClr val="002060"/>
                </a:solidFill>
              </a:rPr>
              <a:t> Ηλίας</a:t>
            </a:r>
            <a:r>
              <a:rPr lang="en-US" dirty="0" smtClean="0">
                <a:solidFill>
                  <a:srgbClr val="002060"/>
                </a:solidFill>
              </a:rPr>
              <a:t>							</a:t>
            </a:r>
            <a:r>
              <a:rPr lang="el-GR" dirty="0" err="1" smtClean="0">
                <a:solidFill>
                  <a:srgbClr val="002060"/>
                </a:solidFill>
              </a:rPr>
              <a:t>Μελαχροινός</a:t>
            </a:r>
            <a:r>
              <a:rPr lang="el-GR" dirty="0" smtClean="0">
                <a:solidFill>
                  <a:srgbClr val="002060"/>
                </a:solidFill>
              </a:rPr>
              <a:t> Σέργιος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55576" y="76470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i="1" dirty="0" smtClean="0"/>
              <a:t>Εργαλεία</a:t>
            </a:r>
            <a:endParaRPr lang="el-GR" sz="3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097824"/>
            <a:ext cx="748883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l-GR" sz="2200" b="1" dirty="0" smtClean="0"/>
              <a:t>Γραμμική ανάλυση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dirty="0" smtClean="0"/>
              <a:t>Η τεχνική ανάλυση είναι η θεωρία της κατεύθυνσης, και εφόσον μιλάμε για δισδιάστατη προσέγγιση (</a:t>
            </a:r>
            <a:r>
              <a:rPr lang="el-GR" sz="2200" dirty="0" err="1" smtClean="0"/>
              <a:t>Χ=τιμές</a:t>
            </a:r>
            <a:r>
              <a:rPr lang="el-GR" sz="2200" dirty="0" smtClean="0"/>
              <a:t>, </a:t>
            </a:r>
            <a:r>
              <a:rPr lang="el-GR" sz="2200" dirty="0" err="1" smtClean="0"/>
              <a:t>Υ=χρόνος</a:t>
            </a:r>
            <a:r>
              <a:rPr lang="el-GR" sz="2200" dirty="0" smtClean="0"/>
              <a:t>) μάς ενδιαφέρει να χρησιμοποιήσουμε γραμμές τάσης ή πλευρικής κίνησης</a:t>
            </a:r>
            <a:r>
              <a:rPr lang="en-US" sz="2200" dirty="0" smtClean="0"/>
              <a:t>.</a:t>
            </a:r>
            <a:endParaRPr lang="el-GR" sz="22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i="1" dirty="0" smtClean="0">
                <a:solidFill>
                  <a:schemeClr val="bg1">
                    <a:lumMod val="50000"/>
                  </a:schemeClr>
                </a:solidFill>
              </a:rPr>
              <a:t>Πιο αναλυτικά, μάς ενδιαφέρει να μοντελοποιήσουμε σε γραμμική παλινδρόμηση με κάποιο </a:t>
            </a:r>
            <a:r>
              <a:rPr lang="en-US" sz="2200" i="1" dirty="0" smtClean="0">
                <a:solidFill>
                  <a:schemeClr val="bg1">
                    <a:lumMod val="50000"/>
                  </a:schemeClr>
                </a:solidFill>
              </a:rPr>
              <a:t>residual </a:t>
            </a:r>
            <a:r>
              <a:rPr lang="el-GR" sz="2200" i="1" dirty="0" smtClean="0">
                <a:solidFill>
                  <a:schemeClr val="bg1">
                    <a:lumMod val="50000"/>
                  </a:schemeClr>
                </a:solidFill>
              </a:rPr>
              <a:t>τα δεδομένα, ώστε να παράγουμε εκτιμήσεις για το μέλλον βάσει του μοντέλου μας, ή έστω να παραμένουμε στο 95% του διαστήματος της κανονικής κατανομής.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l-GR" sz="2200" dirty="0" smtClean="0"/>
          </a:p>
        </p:txBody>
      </p:sp>
    </p:spTree>
    <p:extLst>
      <p:ext uri="{BB962C8B-B14F-4D97-AF65-F5344CB8AC3E}">
        <p14:creationId xmlns:p14="http://schemas.microsoft.com/office/powerpoint/2010/main" val="151299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pPr algn="l"/>
            <a:r>
              <a:rPr lang="el-GR" dirty="0" err="1" smtClean="0">
                <a:solidFill>
                  <a:srgbClr val="002060"/>
                </a:solidFill>
              </a:rPr>
              <a:t>Ζαχαράκης</a:t>
            </a:r>
            <a:r>
              <a:rPr lang="el-GR" dirty="0" smtClean="0">
                <a:solidFill>
                  <a:srgbClr val="002060"/>
                </a:solidFill>
              </a:rPr>
              <a:t> Ηλίας</a:t>
            </a:r>
            <a:r>
              <a:rPr lang="en-US" dirty="0" smtClean="0">
                <a:solidFill>
                  <a:srgbClr val="002060"/>
                </a:solidFill>
              </a:rPr>
              <a:t>							</a:t>
            </a:r>
            <a:r>
              <a:rPr lang="el-GR" dirty="0" err="1" smtClean="0">
                <a:solidFill>
                  <a:srgbClr val="002060"/>
                </a:solidFill>
              </a:rPr>
              <a:t>Μελαχροινός</a:t>
            </a:r>
            <a:r>
              <a:rPr lang="el-GR" dirty="0" smtClean="0">
                <a:solidFill>
                  <a:srgbClr val="002060"/>
                </a:solidFill>
              </a:rPr>
              <a:t> Σέργιος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55576" y="76470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i="1" dirty="0" smtClean="0"/>
              <a:t>Εργαλεία</a:t>
            </a:r>
            <a:endParaRPr lang="el-GR" sz="3600" i="1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524000"/>
            <a:ext cx="5715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018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pPr algn="l"/>
            <a:r>
              <a:rPr lang="el-GR" dirty="0" err="1" smtClean="0">
                <a:solidFill>
                  <a:srgbClr val="002060"/>
                </a:solidFill>
              </a:rPr>
              <a:t>Ζαχαράκης</a:t>
            </a:r>
            <a:r>
              <a:rPr lang="el-GR" dirty="0" smtClean="0">
                <a:solidFill>
                  <a:srgbClr val="002060"/>
                </a:solidFill>
              </a:rPr>
              <a:t> Ηλίας</a:t>
            </a:r>
            <a:r>
              <a:rPr lang="en-US" dirty="0" smtClean="0">
                <a:solidFill>
                  <a:srgbClr val="002060"/>
                </a:solidFill>
              </a:rPr>
              <a:t>							</a:t>
            </a:r>
            <a:r>
              <a:rPr lang="el-GR" dirty="0" err="1" smtClean="0">
                <a:solidFill>
                  <a:srgbClr val="002060"/>
                </a:solidFill>
              </a:rPr>
              <a:t>Μελαχροινός</a:t>
            </a:r>
            <a:r>
              <a:rPr lang="el-GR" dirty="0" smtClean="0">
                <a:solidFill>
                  <a:srgbClr val="002060"/>
                </a:solidFill>
              </a:rPr>
              <a:t> Σέργιος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55576" y="76470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i="1" dirty="0" smtClean="0"/>
              <a:t>Εργαλεία</a:t>
            </a:r>
            <a:endParaRPr lang="el-GR" sz="3600" i="1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87550"/>
            <a:ext cx="7200800" cy="2882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353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pPr algn="l"/>
            <a:r>
              <a:rPr lang="el-GR" dirty="0" err="1" smtClean="0">
                <a:solidFill>
                  <a:srgbClr val="002060"/>
                </a:solidFill>
              </a:rPr>
              <a:t>Ζαχαράκης</a:t>
            </a:r>
            <a:r>
              <a:rPr lang="el-GR" dirty="0" smtClean="0">
                <a:solidFill>
                  <a:srgbClr val="002060"/>
                </a:solidFill>
              </a:rPr>
              <a:t> Ηλίας</a:t>
            </a:r>
            <a:r>
              <a:rPr lang="en-US" dirty="0" smtClean="0">
                <a:solidFill>
                  <a:srgbClr val="002060"/>
                </a:solidFill>
              </a:rPr>
              <a:t>							</a:t>
            </a:r>
            <a:r>
              <a:rPr lang="el-GR" dirty="0" err="1" smtClean="0">
                <a:solidFill>
                  <a:srgbClr val="002060"/>
                </a:solidFill>
              </a:rPr>
              <a:t>Μελαχροινός</a:t>
            </a:r>
            <a:r>
              <a:rPr lang="el-GR" dirty="0" smtClean="0">
                <a:solidFill>
                  <a:srgbClr val="002060"/>
                </a:solidFill>
              </a:rPr>
              <a:t> Σέργιος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55576" y="76470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i="1" dirty="0" smtClean="0"/>
              <a:t>Εργαλεία</a:t>
            </a:r>
            <a:endParaRPr lang="el-GR" sz="3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097824"/>
            <a:ext cx="74888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l-GR" sz="2200" b="1" dirty="0" smtClean="0"/>
              <a:t>Γραμμική ανάλυση</a:t>
            </a:r>
          </a:p>
          <a:p>
            <a:pPr algn="just"/>
            <a:r>
              <a:rPr lang="el-GR" sz="2200" u="sng" dirty="0" smtClean="0"/>
              <a:t>Επομένως, κάνοντας απλή τη ζωή μας: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dirty="0" smtClean="0"/>
              <a:t>Χρησιμοποιούμε </a:t>
            </a:r>
            <a:r>
              <a:rPr lang="en-US" sz="2200" dirty="0" smtClean="0"/>
              <a:t>trend lines, supports-resistances </a:t>
            </a:r>
            <a:endParaRPr lang="el-GR" sz="22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dirty="0" smtClean="0"/>
              <a:t>Αναγνωρίζουμε σχηματισμούς συσσώρευσης ή αντιστροφής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dirty="0" smtClean="0"/>
              <a:t>Κινούμαστε στις προσταγές της ανάλυσης, όπως διατυπώθηκαν στη βιβλιογραφία, έχοντας απορροφήσει τους κανόνες (</a:t>
            </a:r>
            <a:r>
              <a:rPr lang="en-US" sz="2200" dirty="0" smtClean="0"/>
              <a:t>retest, breakout, throwback, consolidation, make or break, patterns, gaps, </a:t>
            </a:r>
            <a:r>
              <a:rPr lang="el-GR" sz="2200" dirty="0" smtClean="0"/>
              <a:t>κτλ)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l-GR" sz="2200" dirty="0" smtClean="0"/>
          </a:p>
        </p:txBody>
      </p:sp>
    </p:spTree>
    <p:extLst>
      <p:ext uri="{BB962C8B-B14F-4D97-AF65-F5344CB8AC3E}">
        <p14:creationId xmlns:p14="http://schemas.microsoft.com/office/powerpoint/2010/main" val="209655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pPr algn="l"/>
            <a:r>
              <a:rPr lang="el-GR" dirty="0" err="1" smtClean="0">
                <a:solidFill>
                  <a:srgbClr val="002060"/>
                </a:solidFill>
              </a:rPr>
              <a:t>Ζαχαράκης</a:t>
            </a:r>
            <a:r>
              <a:rPr lang="el-GR" dirty="0" smtClean="0">
                <a:solidFill>
                  <a:srgbClr val="002060"/>
                </a:solidFill>
              </a:rPr>
              <a:t> Ηλίας</a:t>
            </a:r>
            <a:r>
              <a:rPr lang="en-US" dirty="0" smtClean="0">
                <a:solidFill>
                  <a:srgbClr val="002060"/>
                </a:solidFill>
              </a:rPr>
              <a:t>							</a:t>
            </a:r>
            <a:r>
              <a:rPr lang="el-GR" dirty="0" err="1" smtClean="0">
                <a:solidFill>
                  <a:srgbClr val="002060"/>
                </a:solidFill>
              </a:rPr>
              <a:t>Μελαχροινός</a:t>
            </a:r>
            <a:r>
              <a:rPr lang="el-GR" dirty="0" smtClean="0">
                <a:solidFill>
                  <a:srgbClr val="002060"/>
                </a:solidFill>
              </a:rPr>
              <a:t> Σέργιος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55576" y="76470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i="1" dirty="0" smtClean="0"/>
              <a:t>Εργαλεία</a:t>
            </a:r>
            <a:endParaRPr lang="el-GR" sz="3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097824"/>
            <a:ext cx="74888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sz="2200" dirty="0" smtClean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187"/>
            <a:ext cx="9144000" cy="665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53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pPr algn="l"/>
            <a:r>
              <a:rPr lang="el-GR" dirty="0" err="1" smtClean="0">
                <a:solidFill>
                  <a:srgbClr val="002060"/>
                </a:solidFill>
              </a:rPr>
              <a:t>Ζαχαράκης</a:t>
            </a:r>
            <a:r>
              <a:rPr lang="el-GR" dirty="0" smtClean="0">
                <a:solidFill>
                  <a:srgbClr val="002060"/>
                </a:solidFill>
              </a:rPr>
              <a:t> Ηλίας</a:t>
            </a:r>
            <a:r>
              <a:rPr lang="en-US" dirty="0" smtClean="0">
                <a:solidFill>
                  <a:srgbClr val="002060"/>
                </a:solidFill>
              </a:rPr>
              <a:t>							</a:t>
            </a:r>
            <a:r>
              <a:rPr lang="el-GR" dirty="0" err="1" smtClean="0">
                <a:solidFill>
                  <a:srgbClr val="002060"/>
                </a:solidFill>
              </a:rPr>
              <a:t>Μελαχροινός</a:t>
            </a:r>
            <a:r>
              <a:rPr lang="el-GR" dirty="0" smtClean="0">
                <a:solidFill>
                  <a:srgbClr val="002060"/>
                </a:solidFill>
              </a:rPr>
              <a:t> Σέργιος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55576" y="76470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i="1" dirty="0" smtClean="0"/>
              <a:t>Εργαλεία</a:t>
            </a:r>
            <a:endParaRPr lang="el-GR" sz="3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097824"/>
            <a:ext cx="74888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sz="22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187"/>
            <a:ext cx="9144000" cy="665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3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pPr algn="l"/>
            <a:r>
              <a:rPr lang="el-GR" dirty="0" err="1" smtClean="0">
                <a:solidFill>
                  <a:srgbClr val="002060"/>
                </a:solidFill>
              </a:rPr>
              <a:t>Ζαχαράκης</a:t>
            </a:r>
            <a:r>
              <a:rPr lang="el-GR" dirty="0" smtClean="0">
                <a:solidFill>
                  <a:srgbClr val="002060"/>
                </a:solidFill>
              </a:rPr>
              <a:t> Ηλίας</a:t>
            </a:r>
            <a:r>
              <a:rPr lang="en-US" dirty="0" smtClean="0">
                <a:solidFill>
                  <a:srgbClr val="002060"/>
                </a:solidFill>
              </a:rPr>
              <a:t>							</a:t>
            </a:r>
            <a:r>
              <a:rPr lang="el-GR" dirty="0" err="1" smtClean="0">
                <a:solidFill>
                  <a:srgbClr val="002060"/>
                </a:solidFill>
              </a:rPr>
              <a:t>Μελαχροινός</a:t>
            </a:r>
            <a:r>
              <a:rPr lang="el-GR" dirty="0" smtClean="0">
                <a:solidFill>
                  <a:srgbClr val="002060"/>
                </a:solidFill>
              </a:rPr>
              <a:t> Σέργιος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55576" y="76470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i="1" dirty="0" smtClean="0"/>
              <a:t>Εργαλεία</a:t>
            </a:r>
            <a:endParaRPr lang="el-GR" sz="3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097824"/>
            <a:ext cx="74888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sz="22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187"/>
            <a:ext cx="9144000" cy="6651625"/>
          </a:xfrm>
          <a:prstGeom prst="rect">
            <a:avLst/>
          </a:prstGeom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187"/>
            <a:ext cx="9144000" cy="665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4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pPr algn="l"/>
            <a:r>
              <a:rPr lang="el-GR" dirty="0" err="1" smtClean="0">
                <a:solidFill>
                  <a:srgbClr val="002060"/>
                </a:solidFill>
              </a:rPr>
              <a:t>Ζαχαράκης</a:t>
            </a:r>
            <a:r>
              <a:rPr lang="el-GR" dirty="0" smtClean="0">
                <a:solidFill>
                  <a:srgbClr val="002060"/>
                </a:solidFill>
              </a:rPr>
              <a:t> Ηλίας</a:t>
            </a:r>
            <a:r>
              <a:rPr lang="en-US" dirty="0" smtClean="0">
                <a:solidFill>
                  <a:srgbClr val="002060"/>
                </a:solidFill>
              </a:rPr>
              <a:t>							</a:t>
            </a:r>
            <a:r>
              <a:rPr lang="el-GR" dirty="0" err="1" smtClean="0">
                <a:solidFill>
                  <a:srgbClr val="002060"/>
                </a:solidFill>
              </a:rPr>
              <a:t>Μελαχροινός</a:t>
            </a:r>
            <a:r>
              <a:rPr lang="el-GR" dirty="0" smtClean="0">
                <a:solidFill>
                  <a:srgbClr val="002060"/>
                </a:solidFill>
              </a:rPr>
              <a:t> Σέργιος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55576" y="76470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i="1" dirty="0" smtClean="0"/>
              <a:t>Εργαλεία</a:t>
            </a:r>
            <a:endParaRPr lang="el-GR" sz="3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097824"/>
            <a:ext cx="74888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sz="2200" dirty="0" smtClean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187"/>
            <a:ext cx="9144000" cy="665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9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pPr algn="l"/>
            <a:r>
              <a:rPr lang="el-GR" dirty="0" err="1" smtClean="0">
                <a:solidFill>
                  <a:srgbClr val="002060"/>
                </a:solidFill>
              </a:rPr>
              <a:t>Ζαχαράκης</a:t>
            </a:r>
            <a:r>
              <a:rPr lang="el-GR" dirty="0" smtClean="0">
                <a:solidFill>
                  <a:srgbClr val="002060"/>
                </a:solidFill>
              </a:rPr>
              <a:t> Ηλίας</a:t>
            </a:r>
            <a:r>
              <a:rPr lang="en-US" dirty="0" smtClean="0">
                <a:solidFill>
                  <a:srgbClr val="002060"/>
                </a:solidFill>
              </a:rPr>
              <a:t>							</a:t>
            </a:r>
            <a:r>
              <a:rPr lang="el-GR" dirty="0" err="1" smtClean="0">
                <a:solidFill>
                  <a:srgbClr val="002060"/>
                </a:solidFill>
              </a:rPr>
              <a:t>Μελαχροινός</a:t>
            </a:r>
            <a:r>
              <a:rPr lang="el-GR" dirty="0" smtClean="0">
                <a:solidFill>
                  <a:srgbClr val="002060"/>
                </a:solidFill>
              </a:rPr>
              <a:t> Σέργιος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55576" y="76470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i="1" dirty="0" smtClean="0"/>
              <a:t>Εργαλεία</a:t>
            </a:r>
            <a:endParaRPr lang="el-GR" sz="3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097824"/>
            <a:ext cx="74888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sz="2200" dirty="0" smtClean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187"/>
            <a:ext cx="9144000" cy="6651625"/>
          </a:xfrm>
          <a:prstGeom prst="rect">
            <a:avLst/>
          </a:prstGeom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187"/>
            <a:ext cx="9144000" cy="665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65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pPr algn="l"/>
            <a:r>
              <a:rPr lang="el-GR" dirty="0" err="1" smtClean="0">
                <a:solidFill>
                  <a:srgbClr val="002060"/>
                </a:solidFill>
              </a:rPr>
              <a:t>Ζαχαράκης</a:t>
            </a:r>
            <a:r>
              <a:rPr lang="el-GR" dirty="0" smtClean="0">
                <a:solidFill>
                  <a:srgbClr val="002060"/>
                </a:solidFill>
              </a:rPr>
              <a:t> Ηλίας</a:t>
            </a:r>
            <a:r>
              <a:rPr lang="en-US" dirty="0" smtClean="0">
                <a:solidFill>
                  <a:srgbClr val="002060"/>
                </a:solidFill>
              </a:rPr>
              <a:t>							</a:t>
            </a:r>
            <a:r>
              <a:rPr lang="el-GR" dirty="0" err="1" smtClean="0">
                <a:solidFill>
                  <a:srgbClr val="002060"/>
                </a:solidFill>
              </a:rPr>
              <a:t>Μελαχροινός</a:t>
            </a:r>
            <a:r>
              <a:rPr lang="el-GR" dirty="0" smtClean="0">
                <a:solidFill>
                  <a:srgbClr val="002060"/>
                </a:solidFill>
              </a:rPr>
              <a:t> Σέργιος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55576" y="76470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i="1" dirty="0" smtClean="0"/>
              <a:t>Εργαλεία</a:t>
            </a:r>
            <a:endParaRPr lang="el-GR" sz="3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097824"/>
            <a:ext cx="74888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sz="2200" dirty="0" smtClean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187"/>
            <a:ext cx="9144000" cy="6651625"/>
          </a:xfrm>
          <a:prstGeom prst="rect">
            <a:avLst/>
          </a:prstGeom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187"/>
            <a:ext cx="9144000" cy="6651625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187"/>
            <a:ext cx="9144000" cy="665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25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pPr algn="l"/>
            <a:r>
              <a:rPr lang="el-GR" dirty="0" err="1" smtClean="0">
                <a:solidFill>
                  <a:srgbClr val="002060"/>
                </a:solidFill>
              </a:rPr>
              <a:t>Ζαχαράκης</a:t>
            </a:r>
            <a:r>
              <a:rPr lang="el-GR" dirty="0" smtClean="0">
                <a:solidFill>
                  <a:srgbClr val="002060"/>
                </a:solidFill>
              </a:rPr>
              <a:t> Ηλίας </a:t>
            </a:r>
            <a:r>
              <a:rPr lang="en-US" dirty="0" smtClean="0">
                <a:solidFill>
                  <a:srgbClr val="002060"/>
                </a:solidFill>
              </a:rPr>
              <a:t>							</a:t>
            </a:r>
            <a:r>
              <a:rPr lang="el-GR" dirty="0" err="1" smtClean="0">
                <a:solidFill>
                  <a:srgbClr val="002060"/>
                </a:solidFill>
              </a:rPr>
              <a:t>Μελαχροινός</a:t>
            </a:r>
            <a:r>
              <a:rPr lang="el-GR" dirty="0" smtClean="0">
                <a:solidFill>
                  <a:srgbClr val="002060"/>
                </a:solidFill>
              </a:rPr>
              <a:t> Σέργιος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- TextBox"/>
          <p:cNvSpPr txBox="1"/>
          <p:nvPr/>
        </p:nvSpPr>
        <p:spPr>
          <a:xfrm>
            <a:off x="395536" y="404664"/>
            <a:ext cx="784887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0046D2"/>
                </a:solidFill>
              </a:rPr>
              <a:t>Τα συνηθισμένα λάθη των ιδιωτών</a:t>
            </a:r>
            <a:endParaRPr lang="el-GR" dirty="0" smtClean="0">
              <a:solidFill>
                <a:srgbClr val="0046D2"/>
              </a:solidFill>
            </a:endParaRPr>
          </a:p>
          <a:p>
            <a:r>
              <a:rPr lang="el-GR" dirty="0" smtClean="0">
                <a:solidFill>
                  <a:srgbClr val="0046D2"/>
                </a:solidFill>
              </a:rPr>
              <a:t>  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rgbClr val="0046D2"/>
                </a:solidFill>
              </a:rPr>
              <a:t> Δεν έχουν ανεξάρτητη γνώμη.</a:t>
            </a:r>
          </a:p>
          <a:p>
            <a:endParaRPr lang="el-GR" dirty="0" smtClean="0">
              <a:solidFill>
                <a:srgbClr val="0046D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rgbClr val="0046D2"/>
                </a:solidFill>
              </a:rPr>
              <a:t> Δεν έχουν υπομονή.</a:t>
            </a:r>
          </a:p>
          <a:p>
            <a:pPr>
              <a:buFont typeface="Arial" pitchFamily="34" charset="0"/>
              <a:buChar char="•"/>
            </a:pPr>
            <a:endParaRPr lang="el-GR" dirty="0" smtClean="0">
              <a:solidFill>
                <a:srgbClr val="0046D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46D2"/>
                </a:solidFill>
              </a:rPr>
              <a:t> </a:t>
            </a:r>
            <a:r>
              <a:rPr lang="el-GR" dirty="0" smtClean="0">
                <a:solidFill>
                  <a:srgbClr val="0046D2"/>
                </a:solidFill>
              </a:rPr>
              <a:t>Δεν αντιλαμβάνονται το κίνδυνο που αναλαμβάνουν.</a:t>
            </a:r>
          </a:p>
          <a:p>
            <a:pPr>
              <a:buFont typeface="Arial" pitchFamily="34" charset="0"/>
              <a:buChar char="•"/>
            </a:pPr>
            <a:endParaRPr lang="el-GR" dirty="0">
              <a:solidFill>
                <a:srgbClr val="0046D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rgbClr val="0046D2"/>
                </a:solidFill>
              </a:rPr>
              <a:t> Δεν έχουν ξεκάθαρο χρονικό ορίζοντα.</a:t>
            </a:r>
          </a:p>
          <a:p>
            <a:pPr>
              <a:buFont typeface="Arial" pitchFamily="34" charset="0"/>
              <a:buChar char="•"/>
            </a:pPr>
            <a:endParaRPr lang="el-GR" dirty="0" smtClean="0">
              <a:solidFill>
                <a:srgbClr val="0046D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rgbClr val="0046D2"/>
                </a:solidFill>
              </a:rPr>
              <a:t> Χρησιμοποιούν υπερβολική μόχλευση.</a:t>
            </a:r>
            <a:endParaRPr lang="el-GR" dirty="0">
              <a:solidFill>
                <a:srgbClr val="0046D2"/>
              </a:solidFill>
            </a:endParaRPr>
          </a:p>
          <a:p>
            <a:pPr>
              <a:buFont typeface="Arial" pitchFamily="34" charset="0"/>
              <a:buChar char="•"/>
            </a:pPr>
            <a:endParaRPr lang="el-GR" dirty="0">
              <a:solidFill>
                <a:srgbClr val="0046D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rgbClr val="0046D2"/>
                </a:solidFill>
              </a:rPr>
              <a:t> Δεν παραδέχονται τα λάθη τους.</a:t>
            </a:r>
            <a:endParaRPr lang="el-GR" dirty="0">
              <a:solidFill>
                <a:srgbClr val="0046D2"/>
              </a:solidFill>
            </a:endParaRPr>
          </a:p>
          <a:p>
            <a:endParaRPr lang="el-GR" dirty="0">
              <a:solidFill>
                <a:srgbClr val="0046D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pPr algn="l"/>
            <a:r>
              <a:rPr lang="el-GR" dirty="0" err="1" smtClean="0">
                <a:solidFill>
                  <a:srgbClr val="002060"/>
                </a:solidFill>
              </a:rPr>
              <a:t>Ζαχαράκης</a:t>
            </a:r>
            <a:r>
              <a:rPr lang="el-GR" dirty="0" smtClean="0">
                <a:solidFill>
                  <a:srgbClr val="002060"/>
                </a:solidFill>
              </a:rPr>
              <a:t> Ηλίας</a:t>
            </a:r>
            <a:r>
              <a:rPr lang="en-US" dirty="0" smtClean="0">
                <a:solidFill>
                  <a:srgbClr val="002060"/>
                </a:solidFill>
              </a:rPr>
              <a:t>							</a:t>
            </a:r>
            <a:r>
              <a:rPr lang="el-GR" dirty="0" err="1" smtClean="0">
                <a:solidFill>
                  <a:srgbClr val="002060"/>
                </a:solidFill>
              </a:rPr>
              <a:t>Μελαχροινός</a:t>
            </a:r>
            <a:r>
              <a:rPr lang="el-GR" dirty="0" smtClean="0">
                <a:solidFill>
                  <a:srgbClr val="002060"/>
                </a:solidFill>
              </a:rPr>
              <a:t> Σέργιος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55576" y="76470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i="1" dirty="0" smtClean="0"/>
              <a:t>Εργαλεία</a:t>
            </a:r>
            <a:endParaRPr lang="el-GR" sz="3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097824"/>
            <a:ext cx="748883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l-GR" sz="2200" b="1" dirty="0" smtClean="0"/>
              <a:t>Υπάρχουν κάποια γνωστά </a:t>
            </a:r>
            <a:r>
              <a:rPr lang="en-US" sz="2200" b="1" dirty="0" smtClean="0"/>
              <a:t>tips </a:t>
            </a:r>
            <a:r>
              <a:rPr lang="el-GR" sz="2200" b="1" dirty="0" smtClean="0"/>
              <a:t>που δεν πρέπει να λησμονούνται, όσο δύσκολο κι αν είναι να ακολουθούνται, όπως: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b="1" dirty="0" smtClean="0"/>
              <a:t>Πειθαρχία </a:t>
            </a:r>
            <a:r>
              <a:rPr lang="el-GR" sz="2200" dirty="0" smtClean="0"/>
              <a:t>στο όποιο σύστημα συναλλαγών ακολουθούμε (βασικός παράγοντας αποφυγής λανθασμένων αποφάσεων λόγω ψυχολογίας)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b="1" dirty="0" smtClean="0"/>
              <a:t>Προεργασία πριν από κάθε συνεδρίαση</a:t>
            </a:r>
            <a:r>
              <a:rPr lang="el-GR" sz="2200" dirty="0" smtClean="0"/>
              <a:t>, με 2 ή 3 πιθανά σενάρια (δεν αποφασίζουμε ή δεν αλλάζουμε το σενάριο μέσα στη συνεδρίαση, αλλά ακολουθούμε το 2</a:t>
            </a:r>
            <a:r>
              <a:rPr lang="el-GR" sz="2200" baseline="30000" dirty="0" smtClean="0"/>
              <a:t>ο</a:t>
            </a:r>
            <a:r>
              <a:rPr lang="el-GR" sz="2200" dirty="0" smtClean="0"/>
              <a:t> ή το 3</a:t>
            </a:r>
            <a:r>
              <a:rPr lang="el-GR" sz="2200" baseline="30000" dirty="0" smtClean="0"/>
              <a:t>ο</a:t>
            </a:r>
            <a:r>
              <a:rPr lang="el-GR" sz="2200" dirty="0" smtClean="0"/>
              <a:t> σενάριο που έχουμε για την «κακιά στιγμή»)</a:t>
            </a:r>
          </a:p>
          <a:p>
            <a:pPr algn="just"/>
            <a:endParaRPr lang="el-GR" sz="2200" dirty="0" smtClean="0"/>
          </a:p>
        </p:txBody>
      </p:sp>
    </p:spTree>
    <p:extLst>
      <p:ext uri="{BB962C8B-B14F-4D97-AF65-F5344CB8AC3E}">
        <p14:creationId xmlns:p14="http://schemas.microsoft.com/office/powerpoint/2010/main" val="192343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pPr algn="l"/>
            <a:r>
              <a:rPr lang="el-GR" dirty="0" err="1" smtClean="0">
                <a:solidFill>
                  <a:srgbClr val="002060"/>
                </a:solidFill>
              </a:rPr>
              <a:t>Ζαχαράκης</a:t>
            </a:r>
            <a:r>
              <a:rPr lang="el-GR" dirty="0" smtClean="0">
                <a:solidFill>
                  <a:srgbClr val="002060"/>
                </a:solidFill>
              </a:rPr>
              <a:t> Ηλίας</a:t>
            </a:r>
            <a:r>
              <a:rPr lang="en-US" dirty="0" smtClean="0">
                <a:solidFill>
                  <a:srgbClr val="002060"/>
                </a:solidFill>
              </a:rPr>
              <a:t>							</a:t>
            </a:r>
            <a:r>
              <a:rPr lang="el-GR" dirty="0" err="1" smtClean="0">
                <a:solidFill>
                  <a:srgbClr val="002060"/>
                </a:solidFill>
              </a:rPr>
              <a:t>Μελαχροινός</a:t>
            </a:r>
            <a:r>
              <a:rPr lang="el-GR" dirty="0" smtClean="0">
                <a:solidFill>
                  <a:srgbClr val="002060"/>
                </a:solidFill>
              </a:rPr>
              <a:t> Σέργιος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55576" y="764704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i="1" dirty="0" smtClean="0"/>
              <a:t>Φιλοσοφία συναλλαγών</a:t>
            </a:r>
            <a:endParaRPr lang="el-GR" sz="3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097824"/>
            <a:ext cx="74888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l-GR" sz="2200" b="1" dirty="0" smtClean="0"/>
              <a:t>Τάση και πάλι τάση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dirty="0" smtClean="0"/>
              <a:t>Πρώτο και κύριο μέλημα κάθε ανάλυσης είναι η αναγνώριση ισχύουσας (ή όχι) τάσης.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dirty="0" smtClean="0"/>
              <a:t>Οι βασικές θεωρίες του </a:t>
            </a:r>
            <a:r>
              <a:rPr lang="en-US" sz="2200" dirty="0" smtClean="0"/>
              <a:t>Dow </a:t>
            </a:r>
            <a:r>
              <a:rPr lang="el-GR" sz="2200" dirty="0" smtClean="0"/>
              <a:t>και των μεταγενέστερων </a:t>
            </a:r>
            <a:r>
              <a:rPr lang="en-US" sz="2200" dirty="0" smtClean="0"/>
              <a:t>Murphy, Magee, </a:t>
            </a:r>
            <a:r>
              <a:rPr lang="en-US" sz="2200" dirty="0" err="1" smtClean="0"/>
              <a:t>Bassetti</a:t>
            </a:r>
            <a:r>
              <a:rPr lang="en-US" sz="2200" dirty="0" smtClean="0"/>
              <a:t> </a:t>
            </a:r>
            <a:r>
              <a:rPr lang="el-GR" sz="2200" dirty="0" smtClean="0"/>
              <a:t>κτλ διαχωρίζουν χοντρικά την κίνηση σε </a:t>
            </a:r>
            <a:r>
              <a:rPr lang="en-US" sz="2200" b="1" dirty="0" smtClean="0"/>
              <a:t>primary</a:t>
            </a:r>
            <a:r>
              <a:rPr lang="en-US" sz="2200" dirty="0" smtClean="0"/>
              <a:t> (</a:t>
            </a:r>
            <a:r>
              <a:rPr lang="el-GR" sz="2200" dirty="0" smtClean="0"/>
              <a:t>τάση) και </a:t>
            </a:r>
            <a:r>
              <a:rPr lang="en-US" sz="2200" b="1" dirty="0" smtClean="0"/>
              <a:t>secondary</a:t>
            </a:r>
            <a:r>
              <a:rPr lang="en-US" sz="2200" dirty="0" smtClean="0"/>
              <a:t> (</a:t>
            </a:r>
            <a:r>
              <a:rPr lang="el-GR" sz="2200" dirty="0" smtClean="0"/>
              <a:t>πλευρική ή πλάγια). Η </a:t>
            </a:r>
            <a:r>
              <a:rPr lang="en-US" sz="2200" dirty="0" smtClean="0"/>
              <a:t>minor </a:t>
            </a:r>
            <a:r>
              <a:rPr lang="el-GR" sz="2200" dirty="0" smtClean="0"/>
              <a:t>δεν λαμβάνεται υπόψη.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dirty="0" smtClean="0"/>
              <a:t>Ο αναλυτής καλείται να αναγνωρίσει την τάση και να αποφασίσει για πρώιμες ενδείξεις αντιστροφής της ισχύουσας τάσης, ή για συνέχιση της ισχύουσας, ή για απραξία σε «</a:t>
            </a:r>
            <a:r>
              <a:rPr lang="el-GR" sz="2200" dirty="0" err="1" smtClean="0"/>
              <a:t>αχρηστευμένα</a:t>
            </a:r>
            <a:r>
              <a:rPr lang="el-GR" sz="2200" dirty="0" smtClean="0"/>
              <a:t>» διαγράμματα.</a:t>
            </a:r>
          </a:p>
          <a:p>
            <a:pPr algn="just"/>
            <a:endParaRPr lang="el-GR" sz="2200" dirty="0" smtClean="0"/>
          </a:p>
        </p:txBody>
      </p:sp>
    </p:spTree>
    <p:extLst>
      <p:ext uri="{BB962C8B-B14F-4D97-AF65-F5344CB8AC3E}">
        <p14:creationId xmlns:p14="http://schemas.microsoft.com/office/powerpoint/2010/main" val="100978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pPr algn="l"/>
            <a:r>
              <a:rPr lang="el-GR" dirty="0" err="1" smtClean="0">
                <a:solidFill>
                  <a:srgbClr val="002060"/>
                </a:solidFill>
              </a:rPr>
              <a:t>Ζαχαράκης</a:t>
            </a:r>
            <a:r>
              <a:rPr lang="el-GR" dirty="0" smtClean="0">
                <a:solidFill>
                  <a:srgbClr val="002060"/>
                </a:solidFill>
              </a:rPr>
              <a:t> Ηλίας</a:t>
            </a:r>
            <a:r>
              <a:rPr lang="en-US" dirty="0" smtClean="0">
                <a:solidFill>
                  <a:srgbClr val="002060"/>
                </a:solidFill>
              </a:rPr>
              <a:t>							</a:t>
            </a:r>
            <a:r>
              <a:rPr lang="el-GR" dirty="0" err="1" smtClean="0">
                <a:solidFill>
                  <a:srgbClr val="002060"/>
                </a:solidFill>
              </a:rPr>
              <a:t>Μελαχροινός</a:t>
            </a:r>
            <a:r>
              <a:rPr lang="el-GR" dirty="0" smtClean="0">
                <a:solidFill>
                  <a:srgbClr val="002060"/>
                </a:solidFill>
              </a:rPr>
              <a:t> Σέργιος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55576" y="764704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i="1" dirty="0" smtClean="0"/>
              <a:t>Φιλοσοφία συναλλαγών</a:t>
            </a:r>
            <a:endParaRPr lang="el-GR" sz="3600" i="1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187"/>
            <a:ext cx="9144000" cy="665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09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pPr algn="l"/>
            <a:r>
              <a:rPr lang="el-GR" dirty="0" err="1" smtClean="0">
                <a:solidFill>
                  <a:srgbClr val="002060"/>
                </a:solidFill>
              </a:rPr>
              <a:t>Ζαχαράκης</a:t>
            </a:r>
            <a:r>
              <a:rPr lang="el-GR" dirty="0" smtClean="0">
                <a:solidFill>
                  <a:srgbClr val="002060"/>
                </a:solidFill>
              </a:rPr>
              <a:t> Ηλίας</a:t>
            </a:r>
            <a:r>
              <a:rPr lang="en-US" dirty="0" smtClean="0">
                <a:solidFill>
                  <a:srgbClr val="002060"/>
                </a:solidFill>
              </a:rPr>
              <a:t>							</a:t>
            </a:r>
            <a:r>
              <a:rPr lang="el-GR" dirty="0" err="1" smtClean="0">
                <a:solidFill>
                  <a:srgbClr val="002060"/>
                </a:solidFill>
              </a:rPr>
              <a:t>Μελαχροινός</a:t>
            </a:r>
            <a:r>
              <a:rPr lang="el-GR" dirty="0" smtClean="0">
                <a:solidFill>
                  <a:srgbClr val="002060"/>
                </a:solidFill>
              </a:rPr>
              <a:t> Σέργιος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55576" y="764704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i="1" dirty="0" smtClean="0"/>
              <a:t>Φιλοσοφία συναλλαγών</a:t>
            </a:r>
            <a:endParaRPr lang="el-GR" sz="3600" i="1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187"/>
            <a:ext cx="9144000" cy="6651625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187"/>
            <a:ext cx="9144000" cy="665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7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pPr algn="l"/>
            <a:r>
              <a:rPr lang="el-GR" dirty="0" err="1" smtClean="0">
                <a:solidFill>
                  <a:srgbClr val="002060"/>
                </a:solidFill>
              </a:rPr>
              <a:t>Ζαχαράκης</a:t>
            </a:r>
            <a:r>
              <a:rPr lang="el-GR" dirty="0" smtClean="0">
                <a:solidFill>
                  <a:srgbClr val="002060"/>
                </a:solidFill>
              </a:rPr>
              <a:t> Ηλίας</a:t>
            </a:r>
            <a:r>
              <a:rPr lang="en-US" dirty="0" smtClean="0">
                <a:solidFill>
                  <a:srgbClr val="002060"/>
                </a:solidFill>
              </a:rPr>
              <a:t>							</a:t>
            </a:r>
            <a:r>
              <a:rPr lang="el-GR" dirty="0" err="1" smtClean="0">
                <a:solidFill>
                  <a:srgbClr val="002060"/>
                </a:solidFill>
              </a:rPr>
              <a:t>Μελαχροινός</a:t>
            </a:r>
            <a:r>
              <a:rPr lang="el-GR" dirty="0" smtClean="0">
                <a:solidFill>
                  <a:srgbClr val="002060"/>
                </a:solidFill>
              </a:rPr>
              <a:t> Σέργιος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55576" y="764704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i="1" dirty="0" smtClean="0"/>
              <a:t>Φιλοσοφία συναλλαγών</a:t>
            </a:r>
            <a:endParaRPr lang="el-GR" sz="3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097824"/>
            <a:ext cx="74888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l-GR" sz="2200" b="1" dirty="0" smtClean="0"/>
              <a:t>Τάση και πάλι τάση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dirty="0" smtClean="0"/>
              <a:t>Οι θέσεις είναι πάντα </a:t>
            </a:r>
            <a:r>
              <a:rPr lang="el-GR" sz="2200" b="1" dirty="0" smtClean="0"/>
              <a:t>υπέρ της τάσης</a:t>
            </a:r>
            <a:r>
              <a:rPr lang="el-GR" sz="2200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dirty="0" smtClean="0"/>
              <a:t>Οι αγορές συμβαίνουν είτε σε διασπάσεις, είτε σε </a:t>
            </a:r>
            <a:r>
              <a:rPr lang="en-US" sz="2200" b="1" dirty="0" smtClean="0"/>
              <a:t>throwbacks</a:t>
            </a:r>
            <a:r>
              <a:rPr lang="en-US" sz="2200" dirty="0" smtClean="0"/>
              <a:t> (</a:t>
            </a:r>
            <a:r>
              <a:rPr lang="el-GR" sz="2200" dirty="0" smtClean="0"/>
              <a:t>ομοίως και οι πωλήσεις).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dirty="0" smtClean="0"/>
              <a:t>Παραμένω στην θέση έως ότου έχω </a:t>
            </a:r>
            <a:r>
              <a:rPr lang="el-GR" sz="2200" b="1" dirty="0" smtClean="0"/>
              <a:t>σαφείς ενδείξεις αντιστροφής της ισχύουσας τάσης</a:t>
            </a:r>
            <a:r>
              <a:rPr lang="el-GR" sz="2200" dirty="0" smtClean="0"/>
              <a:t> (εναλλακτικά, εφόσον πληροί τα κριτήρια εισόδου-εξόδου που αφορούν στο</a:t>
            </a:r>
            <a:r>
              <a:rPr lang="en-US" sz="2200" dirty="0" smtClean="0"/>
              <a:t> </a:t>
            </a:r>
            <a:r>
              <a:rPr lang="el-GR" sz="2200" dirty="0" smtClean="0"/>
              <a:t>μοντέλο του </a:t>
            </a:r>
            <a:r>
              <a:rPr lang="en-US" sz="2200" dirty="0" smtClean="0"/>
              <a:t>money management</a:t>
            </a:r>
            <a:r>
              <a:rPr lang="el-GR" sz="2200" dirty="0" smtClean="0"/>
              <a:t> που ακολουθώ.</a:t>
            </a:r>
          </a:p>
          <a:p>
            <a:pPr algn="just"/>
            <a:endParaRPr lang="el-GR" sz="2200" dirty="0" smtClean="0"/>
          </a:p>
        </p:txBody>
      </p:sp>
    </p:spTree>
    <p:extLst>
      <p:ext uri="{BB962C8B-B14F-4D97-AF65-F5344CB8AC3E}">
        <p14:creationId xmlns:p14="http://schemas.microsoft.com/office/powerpoint/2010/main" val="393503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pPr algn="l"/>
            <a:r>
              <a:rPr lang="el-GR" dirty="0" err="1" smtClean="0">
                <a:solidFill>
                  <a:srgbClr val="002060"/>
                </a:solidFill>
              </a:rPr>
              <a:t>Ζαχαράκης</a:t>
            </a:r>
            <a:r>
              <a:rPr lang="el-GR" dirty="0" smtClean="0">
                <a:solidFill>
                  <a:srgbClr val="002060"/>
                </a:solidFill>
              </a:rPr>
              <a:t> Ηλίας</a:t>
            </a:r>
            <a:r>
              <a:rPr lang="en-US" dirty="0" smtClean="0">
                <a:solidFill>
                  <a:srgbClr val="002060"/>
                </a:solidFill>
              </a:rPr>
              <a:t>							</a:t>
            </a:r>
            <a:r>
              <a:rPr lang="el-GR" dirty="0" err="1" smtClean="0">
                <a:solidFill>
                  <a:srgbClr val="002060"/>
                </a:solidFill>
              </a:rPr>
              <a:t>Μελαχροινός</a:t>
            </a:r>
            <a:r>
              <a:rPr lang="el-GR" dirty="0" smtClean="0">
                <a:solidFill>
                  <a:srgbClr val="002060"/>
                </a:solidFill>
              </a:rPr>
              <a:t> Σέργιος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55576" y="764704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i="1" dirty="0" smtClean="0"/>
              <a:t>Φιλοσοφία συναλλαγών</a:t>
            </a:r>
            <a:endParaRPr lang="el-GR" sz="3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097824"/>
            <a:ext cx="74888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l-GR" sz="2200" b="1" dirty="0" smtClean="0"/>
              <a:t>Κάθε σύστημα είναι καλύτερο από το να μην έχω σύστημα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200" dirty="0" smtClean="0"/>
              <a:t>Δεν αγοράζω για κανέναν άλλο λόγο εκτός από την εντολή από το σύστημά μου :</a:t>
            </a:r>
          </a:p>
          <a:p>
            <a:pPr algn="just"/>
            <a:r>
              <a:rPr lang="el-GR" sz="2200" i="1" dirty="0" smtClean="0"/>
              <a:t>Κάθε σύστημα έχει φτιαχτεί «εν καιρώ ειρήνης»,             </a:t>
            </a:r>
            <a:r>
              <a:rPr lang="el-GR" sz="2200" b="1" i="1" dirty="0" smtClean="0"/>
              <a:t>ΕΧΟΝΤΑΣ ΕΝΣΩΜΑΤΩΣΕΙ ΤΟΝ ΚΑΘΗΜΕΡΙΝΟ ΘΟΡΥΒΟ</a:t>
            </a:r>
            <a:r>
              <a:rPr lang="el-GR" sz="2200" i="1" dirty="0" smtClean="0"/>
              <a:t>           που μοιραία υπάρχει, και που μοιραία θα αποσυντονίζει τον </a:t>
            </a:r>
            <a:r>
              <a:rPr lang="en-US" sz="2200" i="1" dirty="0" smtClean="0"/>
              <a:t>trader. </a:t>
            </a:r>
            <a:r>
              <a:rPr lang="el-GR" sz="2200" i="1" dirty="0" smtClean="0"/>
              <a:t>Επομένως, επιστρέφουμε στην σημαντικότητα των 2-3 σεναρίων της προεργασίας.</a:t>
            </a:r>
          </a:p>
          <a:p>
            <a:pPr algn="just"/>
            <a:endParaRPr lang="el-GR" sz="2200" dirty="0" smtClean="0"/>
          </a:p>
        </p:txBody>
      </p:sp>
    </p:spTree>
    <p:extLst>
      <p:ext uri="{BB962C8B-B14F-4D97-AF65-F5344CB8AC3E}">
        <p14:creationId xmlns:p14="http://schemas.microsoft.com/office/powerpoint/2010/main" val="338454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pPr algn="l"/>
            <a:r>
              <a:rPr lang="el-GR" dirty="0" err="1" smtClean="0">
                <a:solidFill>
                  <a:srgbClr val="002060"/>
                </a:solidFill>
              </a:rPr>
              <a:t>Ζαχαράκης</a:t>
            </a:r>
            <a:r>
              <a:rPr lang="el-GR" dirty="0" smtClean="0">
                <a:solidFill>
                  <a:srgbClr val="002060"/>
                </a:solidFill>
              </a:rPr>
              <a:t> Ηλίας</a:t>
            </a:r>
            <a:r>
              <a:rPr lang="en-US" dirty="0" smtClean="0">
                <a:solidFill>
                  <a:srgbClr val="002060"/>
                </a:solidFill>
              </a:rPr>
              <a:t>							</a:t>
            </a:r>
            <a:r>
              <a:rPr lang="el-GR" dirty="0" err="1" smtClean="0">
                <a:solidFill>
                  <a:srgbClr val="002060"/>
                </a:solidFill>
              </a:rPr>
              <a:t>Μελαχροινός</a:t>
            </a:r>
            <a:r>
              <a:rPr lang="el-GR" dirty="0" smtClean="0">
                <a:solidFill>
                  <a:srgbClr val="002060"/>
                </a:solidFill>
              </a:rPr>
              <a:t> Σέργιος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55576" y="764704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i="1" dirty="0" smtClean="0"/>
              <a:t>Φιλοσοφία συναλλαγών</a:t>
            </a:r>
            <a:endParaRPr lang="el-GR" sz="3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097824"/>
            <a:ext cx="74888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l-GR" sz="2200" b="1" dirty="0"/>
              <a:t>Τ</a:t>
            </a:r>
            <a:r>
              <a:rPr lang="el-GR" sz="2200" b="1" dirty="0" smtClean="0"/>
              <a:t>ο 70% της επιτυχίας βρίσκεται στο </a:t>
            </a:r>
            <a:r>
              <a:rPr lang="en-US" sz="2200" b="1" dirty="0" smtClean="0"/>
              <a:t>money management</a:t>
            </a:r>
            <a:endParaRPr lang="el-GR" sz="22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dirty="0" smtClean="0"/>
              <a:t>Εφόσον επιλέξω το κατάλληλο σημείο εισόδου, πρέπει να επιλέξω το κατάλληλο </a:t>
            </a:r>
            <a:r>
              <a:rPr lang="el-GR" sz="2200" b="1" dirty="0" smtClean="0"/>
              <a:t>σημείο εξόδου </a:t>
            </a:r>
            <a:r>
              <a:rPr lang="el-GR" sz="2200" dirty="0" smtClean="0"/>
              <a:t>(ειδικά στην απώλεια)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dirty="0" smtClean="0"/>
              <a:t>Δεν λαμβάνω </a:t>
            </a:r>
            <a:r>
              <a:rPr lang="el-GR" sz="2200" b="1" dirty="0" smtClean="0"/>
              <a:t>καμία</a:t>
            </a:r>
            <a:r>
              <a:rPr lang="el-GR" sz="2200" dirty="0" smtClean="0"/>
              <a:t> </a:t>
            </a:r>
            <a:r>
              <a:rPr lang="el-GR" sz="2200" b="1" dirty="0" smtClean="0"/>
              <a:t>θέση</a:t>
            </a:r>
            <a:r>
              <a:rPr lang="el-GR" sz="2200" dirty="0" smtClean="0"/>
              <a:t> εάν δεν έχω </a:t>
            </a:r>
            <a:r>
              <a:rPr lang="el-GR" sz="2200" b="1" dirty="0" smtClean="0"/>
              <a:t>ΠΡΟΚΑΘΟΡΙΣΕΙ</a:t>
            </a:r>
            <a:r>
              <a:rPr lang="el-GR" sz="2200" dirty="0" smtClean="0"/>
              <a:t> τα σημεία </a:t>
            </a:r>
            <a:r>
              <a:rPr lang="en-US" sz="2200" dirty="0" smtClean="0"/>
              <a:t>s/l </a:t>
            </a:r>
            <a:r>
              <a:rPr lang="el-GR" sz="2200" dirty="0" smtClean="0"/>
              <a:t>και </a:t>
            </a:r>
            <a:r>
              <a:rPr lang="en-US" sz="2200" dirty="0" smtClean="0"/>
              <a:t>t/p (</a:t>
            </a:r>
            <a:r>
              <a:rPr lang="el-GR" sz="2200" dirty="0" smtClean="0"/>
              <a:t>το </a:t>
            </a:r>
            <a:r>
              <a:rPr lang="en-US" sz="2200" dirty="0" smtClean="0"/>
              <a:t>t/p </a:t>
            </a:r>
            <a:r>
              <a:rPr lang="el-GR" sz="2200" dirty="0" smtClean="0"/>
              <a:t>ενδέχεται να ορισθεί ως κυλιόμενο, ώστε να ακολουθήσει την επέλαση της τάσης)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dirty="0" smtClean="0"/>
              <a:t>Εφόσον προκαθορισθεί το σημείο εξόδου στο διάγραμμα (βάσει τιμής ή ποσοστού), καθορίζω ανάλογα το μέγεθος της θέσης βάσει χαρτοφυλακίου.</a:t>
            </a:r>
          </a:p>
          <a:p>
            <a:pPr algn="just"/>
            <a:endParaRPr lang="el-GR" sz="2200" dirty="0" smtClean="0"/>
          </a:p>
        </p:txBody>
      </p:sp>
    </p:spTree>
    <p:extLst>
      <p:ext uri="{BB962C8B-B14F-4D97-AF65-F5344CB8AC3E}">
        <p14:creationId xmlns:p14="http://schemas.microsoft.com/office/powerpoint/2010/main" val="228013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pPr algn="l"/>
            <a:r>
              <a:rPr lang="el-GR" dirty="0" err="1" smtClean="0">
                <a:solidFill>
                  <a:srgbClr val="002060"/>
                </a:solidFill>
              </a:rPr>
              <a:t>Ζαχαράκης</a:t>
            </a:r>
            <a:r>
              <a:rPr lang="el-GR" dirty="0" smtClean="0">
                <a:solidFill>
                  <a:srgbClr val="002060"/>
                </a:solidFill>
              </a:rPr>
              <a:t> Ηλίας</a:t>
            </a:r>
            <a:r>
              <a:rPr lang="en-US" dirty="0" smtClean="0">
                <a:solidFill>
                  <a:srgbClr val="002060"/>
                </a:solidFill>
              </a:rPr>
              <a:t>							</a:t>
            </a:r>
            <a:r>
              <a:rPr lang="el-GR" dirty="0" err="1" smtClean="0">
                <a:solidFill>
                  <a:srgbClr val="002060"/>
                </a:solidFill>
              </a:rPr>
              <a:t>Μελαχροινός</a:t>
            </a:r>
            <a:r>
              <a:rPr lang="el-GR" dirty="0" smtClean="0">
                <a:solidFill>
                  <a:srgbClr val="002060"/>
                </a:solidFill>
              </a:rPr>
              <a:t> Σέργιος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55576" y="764704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i="1" dirty="0" smtClean="0"/>
              <a:t>Φιλοσοφία συναλλαγών</a:t>
            </a:r>
            <a:endParaRPr lang="el-GR" sz="3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097824"/>
            <a:ext cx="748883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l-GR" sz="2200" b="1" dirty="0"/>
              <a:t>Τ</a:t>
            </a:r>
            <a:r>
              <a:rPr lang="el-GR" sz="2200" b="1" dirty="0" smtClean="0"/>
              <a:t>ο 70% της επιτυχίας βρίσκεται στο </a:t>
            </a:r>
            <a:r>
              <a:rPr lang="en-US" sz="2200" b="1" dirty="0" smtClean="0"/>
              <a:t>money management</a:t>
            </a:r>
            <a:endParaRPr lang="el-GR" sz="2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200" dirty="0" err="1" smtClean="0"/>
              <a:t>Ψαχνω</a:t>
            </a:r>
            <a:r>
              <a:rPr lang="el-GR" sz="2200" dirty="0" smtClean="0"/>
              <a:t> 3 νούμερα:                                                                          </a:t>
            </a:r>
            <a:r>
              <a:rPr lang="el-GR" sz="2200" b="1" i="1" dirty="0" smtClean="0">
                <a:solidFill>
                  <a:srgbClr val="FF0000"/>
                </a:solidFill>
              </a:rPr>
              <a:t>Α</a:t>
            </a:r>
            <a:r>
              <a:rPr lang="el-GR" sz="2200" dirty="0" smtClean="0"/>
              <a:t> πού θα μπω                                                                                  </a:t>
            </a:r>
            <a:r>
              <a:rPr lang="el-GR" sz="2200" b="1" i="1" dirty="0" smtClean="0">
                <a:solidFill>
                  <a:srgbClr val="FF0000"/>
                </a:solidFill>
              </a:rPr>
              <a:t>Β</a:t>
            </a:r>
            <a:r>
              <a:rPr lang="el-GR" sz="2200" dirty="0" smtClean="0"/>
              <a:t> ή </a:t>
            </a:r>
            <a:r>
              <a:rPr lang="el-GR" sz="2200" b="1" i="1" dirty="0" smtClean="0">
                <a:solidFill>
                  <a:srgbClr val="FF0000"/>
                </a:solidFill>
              </a:rPr>
              <a:t>Β’</a:t>
            </a:r>
            <a:r>
              <a:rPr lang="el-GR" sz="2200" dirty="0" smtClean="0"/>
              <a:t> πού θα βγω (με κύριο γνώμονα το </a:t>
            </a:r>
            <a:r>
              <a:rPr lang="en-US" sz="2200" b="1" i="1" dirty="0" smtClean="0">
                <a:solidFill>
                  <a:srgbClr val="FF0000"/>
                </a:solidFill>
              </a:rPr>
              <a:t>B</a:t>
            </a:r>
            <a:r>
              <a:rPr lang="el-GR" sz="2200" b="1" i="1" dirty="0" smtClean="0">
                <a:solidFill>
                  <a:srgbClr val="FF0000"/>
                </a:solidFill>
              </a:rPr>
              <a:t>=</a:t>
            </a:r>
            <a:r>
              <a:rPr lang="en-US" sz="2200" b="1" i="1" dirty="0" smtClean="0">
                <a:solidFill>
                  <a:srgbClr val="FF0000"/>
                </a:solidFill>
              </a:rPr>
              <a:t>stop loss</a:t>
            </a:r>
            <a:r>
              <a:rPr lang="el-GR" sz="2200" dirty="0" smtClean="0"/>
              <a:t>)</a:t>
            </a:r>
            <a:r>
              <a:rPr lang="en-US" sz="2200" dirty="0" smtClean="0"/>
              <a:t>                    </a:t>
            </a:r>
            <a:r>
              <a:rPr lang="el-GR" sz="2200" b="1" i="1" dirty="0" smtClean="0">
                <a:solidFill>
                  <a:srgbClr val="FF0000"/>
                </a:solidFill>
              </a:rPr>
              <a:t>Γ</a:t>
            </a:r>
            <a:r>
              <a:rPr lang="el-GR" sz="2200" dirty="0" smtClean="0"/>
              <a:t> πόσο μεγάλη θα είναι η θέση μου</a:t>
            </a:r>
          </a:p>
          <a:p>
            <a:pPr algn="just"/>
            <a:endParaRPr lang="el-GR" sz="2200" dirty="0"/>
          </a:p>
          <a:p>
            <a:pPr algn="just"/>
            <a:endParaRPr lang="el-GR" sz="2200" dirty="0" smtClean="0"/>
          </a:p>
        </p:txBody>
      </p:sp>
    </p:spTree>
    <p:extLst>
      <p:ext uri="{BB962C8B-B14F-4D97-AF65-F5344CB8AC3E}">
        <p14:creationId xmlns:p14="http://schemas.microsoft.com/office/powerpoint/2010/main" val="139001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pPr algn="l"/>
            <a:r>
              <a:rPr lang="el-GR" dirty="0" err="1" smtClean="0">
                <a:solidFill>
                  <a:srgbClr val="002060"/>
                </a:solidFill>
              </a:rPr>
              <a:t>Ζαχαράκης</a:t>
            </a:r>
            <a:r>
              <a:rPr lang="el-GR" dirty="0" smtClean="0">
                <a:solidFill>
                  <a:srgbClr val="002060"/>
                </a:solidFill>
              </a:rPr>
              <a:t> Ηλίας</a:t>
            </a:r>
            <a:r>
              <a:rPr lang="en-US" dirty="0" smtClean="0">
                <a:solidFill>
                  <a:srgbClr val="002060"/>
                </a:solidFill>
              </a:rPr>
              <a:t>							</a:t>
            </a:r>
            <a:r>
              <a:rPr lang="el-GR" dirty="0" err="1" smtClean="0">
                <a:solidFill>
                  <a:srgbClr val="002060"/>
                </a:solidFill>
              </a:rPr>
              <a:t>Μελαχροινός</a:t>
            </a:r>
            <a:r>
              <a:rPr lang="el-GR" dirty="0" smtClean="0">
                <a:solidFill>
                  <a:srgbClr val="002060"/>
                </a:solidFill>
              </a:rPr>
              <a:t> Σέργιος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55576" y="764704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i="1" dirty="0" smtClean="0"/>
              <a:t>Φιλοσοφία συναλλαγών</a:t>
            </a:r>
            <a:endParaRPr lang="el-GR" sz="3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097824"/>
            <a:ext cx="74888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l-GR" sz="2200" b="1" dirty="0"/>
              <a:t>Τ</a:t>
            </a:r>
            <a:r>
              <a:rPr lang="el-GR" sz="2200" b="1" dirty="0" smtClean="0"/>
              <a:t>ο 70% της επιτυχίας βρίσκεται στο </a:t>
            </a:r>
            <a:r>
              <a:rPr lang="en-US" sz="2200" b="1" dirty="0" smtClean="0"/>
              <a:t>money management</a:t>
            </a:r>
            <a:endParaRPr lang="el-GR" sz="2200" b="1" i="1" dirty="0" smtClean="0"/>
          </a:p>
          <a:p>
            <a:pPr algn="just"/>
            <a:endParaRPr lang="el-GR" sz="2200" dirty="0"/>
          </a:p>
          <a:p>
            <a:pPr algn="just"/>
            <a:endParaRPr lang="el-GR" sz="2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79984" y="2651822"/>
            <a:ext cx="12157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b="1" i="1" dirty="0" smtClean="0">
                <a:solidFill>
                  <a:srgbClr val="FF0000"/>
                </a:solidFill>
              </a:rPr>
              <a:t>Α</a:t>
            </a:r>
          </a:p>
          <a:p>
            <a:pPr algn="ctr"/>
            <a:r>
              <a:rPr lang="el-GR" sz="2200" b="1" i="1" dirty="0" err="1" smtClean="0"/>
              <a:t>Αγορα</a:t>
            </a:r>
            <a:r>
              <a:rPr lang="el-GR" sz="2200" b="1" i="1" dirty="0" smtClean="0"/>
              <a:t> </a:t>
            </a:r>
            <a:r>
              <a:rPr lang="en-US" sz="2200" b="1" i="1" dirty="0" smtClean="0"/>
              <a:t>FF</a:t>
            </a:r>
            <a:r>
              <a:rPr lang="el-GR" sz="2200" b="1" i="1" dirty="0" smtClean="0"/>
              <a:t>@10€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27784" y="2676578"/>
            <a:ext cx="14317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b="1" i="1" dirty="0" smtClean="0">
                <a:solidFill>
                  <a:srgbClr val="FF0000"/>
                </a:solidFill>
              </a:rPr>
              <a:t>Β</a:t>
            </a:r>
          </a:p>
          <a:p>
            <a:pPr algn="ctr"/>
            <a:r>
              <a:rPr lang="en-US" sz="2200" b="1" i="1" dirty="0" smtClean="0"/>
              <a:t>s/l@9</a:t>
            </a:r>
            <a:r>
              <a:rPr lang="el-GR" sz="2200" b="1" i="1" dirty="0" smtClean="0"/>
              <a:t>€</a:t>
            </a:r>
            <a:endParaRPr lang="en-US" sz="2200" b="1" i="1" dirty="0" smtClean="0"/>
          </a:p>
          <a:p>
            <a:pPr algn="ctr"/>
            <a:r>
              <a:rPr lang="en-US" sz="2200" b="1" i="1" dirty="0" smtClean="0"/>
              <a:t>Loss=</a:t>
            </a:r>
            <a:r>
              <a:rPr lang="en-US" sz="2200" dirty="0" smtClean="0"/>
              <a:t>|</a:t>
            </a:r>
            <a:r>
              <a:rPr lang="en-US" sz="2200" b="1" i="1" dirty="0" smtClean="0"/>
              <a:t>1</a:t>
            </a:r>
            <a:r>
              <a:rPr lang="el-GR" sz="2200" b="1" i="1" dirty="0" smtClean="0"/>
              <a:t>€</a:t>
            </a:r>
            <a:r>
              <a:rPr lang="en-US" sz="2200" dirty="0" smtClean="0"/>
              <a:t>|</a:t>
            </a:r>
            <a:endParaRPr lang="el-GR" sz="22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355976" y="2676578"/>
            <a:ext cx="34502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b="1" i="1" dirty="0" smtClean="0">
                <a:solidFill>
                  <a:srgbClr val="FF0000"/>
                </a:solidFill>
              </a:rPr>
              <a:t>Γ</a:t>
            </a:r>
          </a:p>
          <a:p>
            <a:pPr algn="ctr"/>
            <a:r>
              <a:rPr lang="el-GR" sz="2200" b="1" i="1" dirty="0" smtClean="0"/>
              <a:t>Ανέχομαι ζημιά 1000€?</a:t>
            </a:r>
          </a:p>
          <a:p>
            <a:pPr algn="ctr"/>
            <a:r>
              <a:rPr lang="el-GR" sz="2200" b="1" i="1" dirty="0" smtClean="0"/>
              <a:t>Άρα θα αγοράσω 1000 </a:t>
            </a:r>
            <a:r>
              <a:rPr lang="el-GR" sz="2200" b="1" i="1" dirty="0" err="1" smtClean="0"/>
              <a:t>μτχ</a:t>
            </a:r>
            <a:endParaRPr lang="el-GR" sz="2200" b="1" i="1" dirty="0" smtClean="0"/>
          </a:p>
        </p:txBody>
      </p:sp>
      <p:sp>
        <p:nvSpPr>
          <p:cNvPr id="2" name="Δεξιό βέλος 1"/>
          <p:cNvSpPr/>
          <p:nvPr/>
        </p:nvSpPr>
        <p:spPr>
          <a:xfrm>
            <a:off x="2239166" y="3109418"/>
            <a:ext cx="48920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Δεξιό βέλος 10"/>
          <p:cNvSpPr/>
          <p:nvPr/>
        </p:nvSpPr>
        <p:spPr>
          <a:xfrm>
            <a:off x="3967358" y="3109418"/>
            <a:ext cx="48920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>
            <a:off x="2686048" y="3972248"/>
            <a:ext cx="4622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 smtClean="0"/>
              <a:t>Αγορά </a:t>
            </a:r>
            <a:r>
              <a:rPr lang="en-US" sz="2200" dirty="0" err="1" smtClean="0"/>
              <a:t>FFx</a:t>
            </a:r>
            <a:r>
              <a:rPr lang="el-GR" sz="2800" b="1" i="1" dirty="0" smtClean="0">
                <a:solidFill>
                  <a:srgbClr val="FF0000"/>
                </a:solidFill>
              </a:rPr>
              <a:t>Γ</a:t>
            </a:r>
            <a:r>
              <a:rPr lang="en-US" sz="2200" dirty="0" smtClean="0"/>
              <a:t>@</a:t>
            </a:r>
            <a:r>
              <a:rPr lang="en-US" sz="2800" b="1" i="1" dirty="0" smtClean="0">
                <a:solidFill>
                  <a:srgbClr val="FF0000"/>
                </a:solidFill>
              </a:rPr>
              <a:t>A</a:t>
            </a:r>
            <a:r>
              <a:rPr lang="en-US" sz="2200" dirty="0" smtClean="0"/>
              <a:t>,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/>
              <a:t>s/</a:t>
            </a:r>
            <a:r>
              <a:rPr lang="en-US" sz="2200" dirty="0" err="1" smtClean="0"/>
              <a:t>l@</a:t>
            </a:r>
            <a:r>
              <a:rPr lang="en-US" sz="2800" b="1" i="1" dirty="0" err="1" smtClean="0">
                <a:solidFill>
                  <a:srgbClr val="FF0000"/>
                </a:solidFill>
              </a:rPr>
              <a:t>B</a:t>
            </a:r>
            <a:r>
              <a:rPr lang="en-US" sz="2200" dirty="0" smtClean="0"/>
              <a:t>, t/</a:t>
            </a:r>
            <a:r>
              <a:rPr lang="en-US" sz="2200" dirty="0" err="1" smtClean="0"/>
              <a:t>p@</a:t>
            </a:r>
            <a:r>
              <a:rPr lang="en-US" sz="2800" b="1" i="1" dirty="0" err="1" smtClean="0">
                <a:solidFill>
                  <a:srgbClr val="FF0000"/>
                </a:solidFill>
              </a:rPr>
              <a:t>B</a:t>
            </a:r>
            <a:r>
              <a:rPr lang="en-US" sz="2800" b="1" i="1" dirty="0" smtClean="0">
                <a:solidFill>
                  <a:srgbClr val="FF0000"/>
                </a:solidFill>
              </a:rPr>
              <a:t>’</a:t>
            </a:r>
            <a:endParaRPr lang="el-GR" sz="2800" b="1" i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929904" y="4647868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 smtClean="0"/>
              <a:t>Αγορά </a:t>
            </a:r>
            <a:r>
              <a:rPr lang="en-US" sz="2200" dirty="0" smtClean="0"/>
              <a:t>FFx</a:t>
            </a:r>
            <a:r>
              <a:rPr lang="en-US" sz="2800" b="1" i="1" dirty="0" smtClean="0">
                <a:solidFill>
                  <a:srgbClr val="FF0000"/>
                </a:solidFill>
              </a:rPr>
              <a:t>1000</a:t>
            </a:r>
            <a:r>
              <a:rPr lang="el-GR" sz="2800" b="1" i="1" dirty="0" err="1" smtClean="0">
                <a:solidFill>
                  <a:srgbClr val="FF0000"/>
                </a:solidFill>
              </a:rPr>
              <a:t>μτχ</a:t>
            </a:r>
            <a:r>
              <a:rPr lang="en-US" sz="2200" dirty="0" smtClean="0"/>
              <a:t>@</a:t>
            </a:r>
            <a:r>
              <a:rPr lang="el-GR" sz="2800" b="1" i="1" dirty="0" smtClean="0">
                <a:solidFill>
                  <a:srgbClr val="FF0000"/>
                </a:solidFill>
              </a:rPr>
              <a:t>10€</a:t>
            </a:r>
            <a:r>
              <a:rPr lang="en-US" sz="2200" dirty="0" smtClean="0"/>
              <a:t>,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/>
              <a:t>s/l@</a:t>
            </a:r>
            <a:r>
              <a:rPr lang="el-GR" sz="2800" b="1" i="1" dirty="0" smtClean="0">
                <a:solidFill>
                  <a:srgbClr val="FF0000"/>
                </a:solidFill>
              </a:rPr>
              <a:t>9€</a:t>
            </a:r>
            <a:r>
              <a:rPr lang="en-US" sz="2200" dirty="0" smtClean="0"/>
              <a:t>, t/p@</a:t>
            </a:r>
            <a:r>
              <a:rPr lang="el-GR" sz="2800" b="1" i="1" dirty="0" smtClean="0">
                <a:solidFill>
                  <a:srgbClr val="FF0000"/>
                </a:solidFill>
              </a:rPr>
              <a:t>Β’</a:t>
            </a:r>
            <a:endParaRPr lang="el-GR" sz="2800" b="1" i="1" dirty="0" smtClean="0"/>
          </a:p>
        </p:txBody>
      </p:sp>
      <p:sp>
        <p:nvSpPr>
          <p:cNvPr id="16" name="Δεξιό βέλος 15"/>
          <p:cNvSpPr/>
          <p:nvPr/>
        </p:nvSpPr>
        <p:spPr>
          <a:xfrm>
            <a:off x="2239166" y="4112700"/>
            <a:ext cx="48920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Δεξιό βέλος 16"/>
          <p:cNvSpPr/>
          <p:nvPr/>
        </p:nvSpPr>
        <p:spPr>
          <a:xfrm>
            <a:off x="2239166" y="4788320"/>
            <a:ext cx="48920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523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pPr algn="l"/>
            <a:r>
              <a:rPr lang="el-GR" dirty="0" err="1" smtClean="0">
                <a:solidFill>
                  <a:srgbClr val="002060"/>
                </a:solidFill>
              </a:rPr>
              <a:t>Ζαχαράκης</a:t>
            </a:r>
            <a:r>
              <a:rPr lang="el-GR" dirty="0" smtClean="0">
                <a:solidFill>
                  <a:srgbClr val="002060"/>
                </a:solidFill>
              </a:rPr>
              <a:t> Ηλίας</a:t>
            </a:r>
            <a:r>
              <a:rPr lang="en-US" dirty="0" smtClean="0">
                <a:solidFill>
                  <a:srgbClr val="002060"/>
                </a:solidFill>
              </a:rPr>
              <a:t>							</a:t>
            </a:r>
            <a:r>
              <a:rPr lang="el-GR" dirty="0" err="1" smtClean="0">
                <a:solidFill>
                  <a:srgbClr val="002060"/>
                </a:solidFill>
              </a:rPr>
              <a:t>Μελαχροινός</a:t>
            </a:r>
            <a:r>
              <a:rPr lang="el-GR" dirty="0" smtClean="0">
                <a:solidFill>
                  <a:srgbClr val="002060"/>
                </a:solidFill>
              </a:rPr>
              <a:t> Σέργιος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55576" y="764704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i="1" dirty="0" smtClean="0"/>
              <a:t>Φιλοσοφία συναλλαγών</a:t>
            </a:r>
            <a:endParaRPr lang="el-GR" sz="3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097824"/>
            <a:ext cx="74888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l-GR" sz="2200" b="1" dirty="0"/>
              <a:t>Τ</a:t>
            </a:r>
            <a:r>
              <a:rPr lang="el-GR" sz="2200" b="1" dirty="0" smtClean="0"/>
              <a:t>ο 70% της επιτυχίας βρίσκεται στο </a:t>
            </a:r>
            <a:r>
              <a:rPr lang="en-US" sz="2200" b="1" dirty="0" smtClean="0"/>
              <a:t>money management</a:t>
            </a:r>
            <a:endParaRPr lang="el-GR" sz="2200" b="1" dirty="0" smtClean="0"/>
          </a:p>
          <a:p>
            <a:pPr algn="just"/>
            <a:r>
              <a:rPr lang="el-GR" sz="2200" u="sng" dirty="0" smtClean="0"/>
              <a:t>Παίζοντας με τα νούμερα: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200" dirty="0" smtClean="0"/>
              <a:t>Αν υποθέσω ότι έχω ένα κακό σύστημα εισόδου, όπου μόνο η 1 στις 3 εισόδους κερδίζει?                                                      Στις 100 κινήσεις, θα χάσω τις 67 θα κερδίσω τις 33.                     Αν χάνω 1 € αλλά κερδίζω 2 € </a:t>
            </a:r>
            <a:r>
              <a:rPr lang="en-US" sz="2200" dirty="0" smtClean="0"/>
              <a:t>(ratio 1:2), </a:t>
            </a:r>
            <a:r>
              <a:rPr lang="el-GR" sz="2200" dirty="0" smtClean="0"/>
              <a:t>θα χάσω 67 € και θα κερδίσω 66€... Μηδενική απώλεια με κακό σύστημα..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dirty="0" smtClean="0"/>
              <a:t>Τι θα συμβεί αν απλά παίξω με την πιθανότητα 50-50         (πχ σύστημα της Δευτέρας)?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dirty="0" smtClean="0"/>
              <a:t>Τι θα συμβεί αν αναλύσω τεχνικά την αγορά και έχω τις πιθανότητες με το μέρος μου? (&gt;50%)</a:t>
            </a:r>
          </a:p>
          <a:p>
            <a:pPr algn="just"/>
            <a:endParaRPr lang="el-GR" sz="2200" dirty="0" smtClean="0"/>
          </a:p>
          <a:p>
            <a:pPr algn="just"/>
            <a:endParaRPr lang="el-GR" sz="2200" dirty="0"/>
          </a:p>
          <a:p>
            <a:pPr algn="just"/>
            <a:endParaRPr lang="el-GR" sz="2200" dirty="0" smtClean="0"/>
          </a:p>
        </p:txBody>
      </p:sp>
    </p:spTree>
    <p:extLst>
      <p:ext uri="{BB962C8B-B14F-4D97-AF65-F5344CB8AC3E}">
        <p14:creationId xmlns:p14="http://schemas.microsoft.com/office/powerpoint/2010/main" val="111343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pPr algn="l"/>
            <a:r>
              <a:rPr lang="el-GR" dirty="0" err="1" smtClean="0">
                <a:solidFill>
                  <a:srgbClr val="002060"/>
                </a:solidFill>
              </a:rPr>
              <a:t>Ζαχαράκης</a:t>
            </a:r>
            <a:r>
              <a:rPr lang="el-GR" dirty="0" smtClean="0">
                <a:solidFill>
                  <a:srgbClr val="002060"/>
                </a:solidFill>
              </a:rPr>
              <a:t> Ηλίας </a:t>
            </a:r>
            <a:r>
              <a:rPr lang="en-US" dirty="0" smtClean="0">
                <a:solidFill>
                  <a:srgbClr val="002060"/>
                </a:solidFill>
              </a:rPr>
              <a:t>							</a:t>
            </a:r>
            <a:r>
              <a:rPr lang="el-GR" dirty="0" err="1" smtClean="0">
                <a:solidFill>
                  <a:srgbClr val="002060"/>
                </a:solidFill>
              </a:rPr>
              <a:t>Μελαχροινός</a:t>
            </a:r>
            <a:r>
              <a:rPr lang="el-GR" dirty="0" smtClean="0">
                <a:solidFill>
                  <a:srgbClr val="002060"/>
                </a:solidFill>
              </a:rPr>
              <a:t> Σέργιος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- TextBox"/>
          <p:cNvSpPr txBox="1"/>
          <p:nvPr/>
        </p:nvSpPr>
        <p:spPr>
          <a:xfrm>
            <a:off x="395536" y="404664"/>
            <a:ext cx="784887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0046D2"/>
                </a:solidFill>
              </a:rPr>
              <a:t>Τα όπλα του επαγγελματία </a:t>
            </a:r>
            <a:r>
              <a:rPr lang="en-US" sz="2000" b="1" dirty="0" smtClean="0">
                <a:solidFill>
                  <a:srgbClr val="0046D2"/>
                </a:solidFill>
              </a:rPr>
              <a:t>:</a:t>
            </a:r>
            <a:endParaRPr lang="el-GR" sz="2000" b="1" dirty="0" smtClean="0">
              <a:solidFill>
                <a:srgbClr val="0046D2"/>
              </a:solidFill>
            </a:endParaRPr>
          </a:p>
          <a:p>
            <a:r>
              <a:rPr lang="el-GR" dirty="0" smtClean="0">
                <a:solidFill>
                  <a:srgbClr val="0046D2"/>
                </a:solidFill>
              </a:rPr>
              <a:t>  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rgbClr val="0046D2"/>
                </a:solidFill>
              </a:rPr>
              <a:t> Έχει συγκεκριμένη στρατηγική πριν ξεκινήσει  να επενδύει.</a:t>
            </a:r>
          </a:p>
          <a:p>
            <a:pPr>
              <a:buFont typeface="Arial" pitchFamily="34" charset="0"/>
              <a:buChar char="•"/>
            </a:pPr>
            <a:endParaRPr lang="el-GR" dirty="0">
              <a:solidFill>
                <a:srgbClr val="0046D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rgbClr val="0046D2"/>
                </a:solidFill>
              </a:rPr>
              <a:t> Εφαρμόζει πιστά το </a:t>
            </a:r>
            <a:r>
              <a:rPr lang="en-US" dirty="0" smtClean="0">
                <a:solidFill>
                  <a:srgbClr val="0046D2"/>
                </a:solidFill>
              </a:rPr>
              <a:t>money management </a:t>
            </a:r>
            <a:r>
              <a:rPr lang="el-GR" dirty="0" smtClean="0">
                <a:solidFill>
                  <a:srgbClr val="0046D2"/>
                </a:solidFill>
              </a:rPr>
              <a:t>που έχει υιοθετήσει. </a:t>
            </a:r>
          </a:p>
          <a:p>
            <a:endParaRPr lang="el-GR" dirty="0" smtClean="0">
              <a:solidFill>
                <a:srgbClr val="0046D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rgbClr val="0046D2"/>
                </a:solidFill>
              </a:rPr>
              <a:t> Έχει υπομονή.</a:t>
            </a:r>
          </a:p>
          <a:p>
            <a:pPr>
              <a:buFont typeface="Arial" pitchFamily="34" charset="0"/>
              <a:buChar char="•"/>
            </a:pPr>
            <a:endParaRPr lang="el-GR" dirty="0">
              <a:solidFill>
                <a:srgbClr val="0046D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dirty="0">
                <a:solidFill>
                  <a:srgbClr val="0046D2"/>
                </a:solidFill>
              </a:rPr>
              <a:t> </a:t>
            </a:r>
            <a:r>
              <a:rPr lang="el-GR" dirty="0" smtClean="0">
                <a:solidFill>
                  <a:srgbClr val="0046D2"/>
                </a:solidFill>
              </a:rPr>
              <a:t>Ελέγχει τη ψυχολογία του.</a:t>
            </a:r>
          </a:p>
          <a:p>
            <a:pPr>
              <a:buFont typeface="Arial" pitchFamily="34" charset="0"/>
              <a:buChar char="•"/>
            </a:pPr>
            <a:endParaRPr lang="el-GR" dirty="0">
              <a:solidFill>
                <a:srgbClr val="0046D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rgbClr val="0046D2"/>
                </a:solidFill>
              </a:rPr>
              <a:t> Περιορίζει τους «θορύβους».</a:t>
            </a:r>
          </a:p>
          <a:p>
            <a:pPr>
              <a:buFont typeface="Arial" pitchFamily="34" charset="0"/>
              <a:buChar char="•"/>
            </a:pPr>
            <a:endParaRPr lang="el-GR" dirty="0" smtClean="0">
              <a:solidFill>
                <a:srgbClr val="0046D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rgbClr val="0046D2"/>
                </a:solidFill>
              </a:rPr>
              <a:t> Αντιλαμβάνεται το κίνδυνο που αναλαμβάνει.</a:t>
            </a:r>
          </a:p>
          <a:p>
            <a:pPr>
              <a:buFont typeface="Arial" pitchFamily="34" charset="0"/>
              <a:buChar char="•"/>
            </a:pPr>
            <a:endParaRPr lang="el-GR" dirty="0">
              <a:solidFill>
                <a:srgbClr val="0046D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rgbClr val="0046D2"/>
                </a:solidFill>
              </a:rPr>
              <a:t> Έχει ξεκάθαρο χρονικό ορίζοντα.</a:t>
            </a:r>
          </a:p>
          <a:p>
            <a:pPr>
              <a:buFont typeface="Arial" pitchFamily="34" charset="0"/>
              <a:buChar char="•"/>
            </a:pPr>
            <a:endParaRPr lang="el-GR" dirty="0" smtClean="0">
              <a:solidFill>
                <a:srgbClr val="0046D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rgbClr val="0046D2"/>
                </a:solidFill>
              </a:rPr>
              <a:t> Αναλύει τα λάθη τους.</a:t>
            </a:r>
          </a:p>
          <a:p>
            <a:pPr>
              <a:buFont typeface="Arial" pitchFamily="34" charset="0"/>
              <a:buChar char="•"/>
            </a:pPr>
            <a:endParaRPr lang="el-GR" dirty="0">
              <a:solidFill>
                <a:srgbClr val="0046D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rgbClr val="0046D2"/>
                </a:solidFill>
              </a:rPr>
              <a:t>Αναπροσαρμόζει τη στρατηγική όταν αλλάζουν οι συνθήκες.</a:t>
            </a:r>
            <a:endParaRPr lang="el-GR" dirty="0">
              <a:solidFill>
                <a:srgbClr val="0046D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pPr algn="l"/>
            <a:r>
              <a:rPr lang="el-GR" dirty="0" err="1" smtClean="0">
                <a:solidFill>
                  <a:srgbClr val="002060"/>
                </a:solidFill>
              </a:rPr>
              <a:t>Ζαχαράκης</a:t>
            </a:r>
            <a:r>
              <a:rPr lang="el-GR" dirty="0" smtClean="0">
                <a:solidFill>
                  <a:srgbClr val="002060"/>
                </a:solidFill>
              </a:rPr>
              <a:t> Ηλίας</a:t>
            </a:r>
            <a:r>
              <a:rPr lang="en-US" dirty="0" smtClean="0">
                <a:solidFill>
                  <a:srgbClr val="002060"/>
                </a:solidFill>
              </a:rPr>
              <a:t>							</a:t>
            </a:r>
            <a:r>
              <a:rPr lang="el-GR" dirty="0" err="1" smtClean="0">
                <a:solidFill>
                  <a:srgbClr val="002060"/>
                </a:solidFill>
              </a:rPr>
              <a:t>Μελαχροινός</a:t>
            </a:r>
            <a:r>
              <a:rPr lang="el-GR" dirty="0" smtClean="0">
                <a:solidFill>
                  <a:srgbClr val="002060"/>
                </a:solidFill>
              </a:rPr>
              <a:t> Σέργιος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55576" y="764704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i="1" dirty="0" smtClean="0"/>
              <a:t>Φιλοσοφία συναλλαγών</a:t>
            </a:r>
            <a:endParaRPr lang="el-GR" sz="3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097824"/>
            <a:ext cx="74888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l-GR" sz="2200" b="1" dirty="0" smtClean="0"/>
              <a:t>Λίγη στατιστική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dirty="0" smtClean="0"/>
              <a:t>Χωρίς να υπεισέλθουμε σε λεπτομέρειες και με μια απλή υπόθεση κανονικής κατανομής, ο Μέσος Όρος είναι το κύρια χρησιμοποιούμενο εργαλείο αναγνώρισης της  τάσης (μέτρο θέσης).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dirty="0" smtClean="0"/>
              <a:t>Γύρω από τον ΜΟ συγκεντρώνεται το μεγάλο μέρος των δειγμάτων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dirty="0" smtClean="0"/>
              <a:t>Το «</a:t>
            </a:r>
            <a:r>
              <a:rPr lang="el-GR" sz="2200" i="1" dirty="0" smtClean="0"/>
              <a:t>γύρω από..</a:t>
            </a:r>
            <a:r>
              <a:rPr lang="el-GR" sz="2200" dirty="0" smtClean="0"/>
              <a:t>» καθορίζεται με την τυπική απόκλιση (μέτρο διασποράς γύρω από την κεντρική θέση)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dirty="0" smtClean="0"/>
              <a:t>Η «περιοχή» δύο αποκλίσεων από τον ΜΟ αντιπροσωπεύει το 95% του δείγματος. Σας θυμίζει κάτι αυτό?</a:t>
            </a:r>
          </a:p>
          <a:p>
            <a:pPr algn="just"/>
            <a:endParaRPr lang="el-GR" sz="2200" dirty="0" smtClean="0"/>
          </a:p>
          <a:p>
            <a:pPr algn="just"/>
            <a:endParaRPr lang="el-GR" sz="2200" dirty="0"/>
          </a:p>
          <a:p>
            <a:pPr algn="just"/>
            <a:endParaRPr lang="el-GR" sz="2200" dirty="0" smtClean="0"/>
          </a:p>
        </p:txBody>
      </p:sp>
    </p:spTree>
    <p:extLst>
      <p:ext uri="{BB962C8B-B14F-4D97-AF65-F5344CB8AC3E}">
        <p14:creationId xmlns:p14="http://schemas.microsoft.com/office/powerpoint/2010/main" val="244796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pPr algn="l"/>
            <a:r>
              <a:rPr lang="el-GR" dirty="0" err="1" smtClean="0">
                <a:solidFill>
                  <a:srgbClr val="002060"/>
                </a:solidFill>
              </a:rPr>
              <a:t>Ζαχαράκης</a:t>
            </a:r>
            <a:r>
              <a:rPr lang="el-GR" dirty="0" smtClean="0">
                <a:solidFill>
                  <a:srgbClr val="002060"/>
                </a:solidFill>
              </a:rPr>
              <a:t> Ηλίας</a:t>
            </a:r>
            <a:r>
              <a:rPr lang="en-US" dirty="0" smtClean="0">
                <a:solidFill>
                  <a:srgbClr val="002060"/>
                </a:solidFill>
              </a:rPr>
              <a:t>							</a:t>
            </a:r>
            <a:r>
              <a:rPr lang="el-GR" dirty="0" err="1" smtClean="0">
                <a:solidFill>
                  <a:srgbClr val="002060"/>
                </a:solidFill>
              </a:rPr>
              <a:t>Μελαχροινός</a:t>
            </a:r>
            <a:r>
              <a:rPr lang="el-GR" dirty="0" smtClean="0">
                <a:solidFill>
                  <a:srgbClr val="002060"/>
                </a:solidFill>
              </a:rPr>
              <a:t> Σέργιος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55576" y="764704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i="1" dirty="0" smtClean="0"/>
              <a:t>Φιλοσοφία συναλλαγών</a:t>
            </a:r>
            <a:endParaRPr lang="el-GR" sz="3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097824"/>
            <a:ext cx="74888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sz="2200" dirty="0" smtClean="0"/>
          </a:p>
          <a:p>
            <a:pPr algn="just"/>
            <a:endParaRPr lang="el-GR" sz="2200" dirty="0"/>
          </a:p>
          <a:p>
            <a:pPr algn="just"/>
            <a:endParaRPr lang="el-GR" sz="2200" dirty="0" smtClean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07" y="0"/>
            <a:ext cx="8323385" cy="6381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774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pPr algn="l"/>
            <a:r>
              <a:rPr lang="el-GR" dirty="0" err="1" smtClean="0">
                <a:solidFill>
                  <a:srgbClr val="002060"/>
                </a:solidFill>
              </a:rPr>
              <a:t>Ζαχαράκης</a:t>
            </a:r>
            <a:r>
              <a:rPr lang="el-GR" dirty="0" smtClean="0">
                <a:solidFill>
                  <a:srgbClr val="002060"/>
                </a:solidFill>
              </a:rPr>
              <a:t> Ηλίας</a:t>
            </a:r>
            <a:r>
              <a:rPr lang="en-US" dirty="0" smtClean="0">
                <a:solidFill>
                  <a:srgbClr val="002060"/>
                </a:solidFill>
              </a:rPr>
              <a:t>							</a:t>
            </a:r>
            <a:r>
              <a:rPr lang="el-GR" dirty="0" err="1" smtClean="0">
                <a:solidFill>
                  <a:srgbClr val="002060"/>
                </a:solidFill>
              </a:rPr>
              <a:t>Μελαχροινός</a:t>
            </a:r>
            <a:r>
              <a:rPr lang="el-GR" dirty="0" smtClean="0">
                <a:solidFill>
                  <a:srgbClr val="002060"/>
                </a:solidFill>
              </a:rPr>
              <a:t> Σέργιος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55576" y="764704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i="1" dirty="0" smtClean="0"/>
              <a:t>Φιλοσοφία συναλλαγών</a:t>
            </a:r>
            <a:endParaRPr lang="el-GR" sz="3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097824"/>
            <a:ext cx="74888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l-GR" sz="2200" b="1" dirty="0" smtClean="0"/>
              <a:t>Σχετικότητα τιμών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dirty="0" smtClean="0"/>
              <a:t>Εκτός από τους ΜΟ, συχνά χρησιμοποιούνται διάφοροι δείκτες (</a:t>
            </a:r>
            <a:r>
              <a:rPr lang="en-US" sz="2200" dirty="0" smtClean="0"/>
              <a:t>oscillators) </a:t>
            </a:r>
            <a:endParaRPr lang="el-GR" sz="22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dirty="0" smtClean="0"/>
              <a:t>Κύριο χαρακτηριστικό ότι </a:t>
            </a:r>
            <a:r>
              <a:rPr lang="el-GR" sz="2200" b="1" i="1" dirty="0" smtClean="0"/>
              <a:t>ταλαντώνονται </a:t>
            </a:r>
            <a:r>
              <a:rPr lang="el-GR" sz="2200" dirty="0" smtClean="0"/>
              <a:t>γύρω από ένα σημείο ισορροπίας (0 ή 50 ή κάτι άλλο), και οι περισσότεροι λόγω κατασκευής, έχουν περιορισμένο εύρος (πχ 0 έως 100, 1 έως -1 κτλ)</a:t>
            </a:r>
          </a:p>
          <a:p>
            <a:pPr algn="just"/>
            <a:r>
              <a:rPr lang="el-GR" sz="2200" i="1" dirty="0" smtClean="0"/>
              <a:t>Η κατασκευή τους, τους επιτρέπει να κινούνται συσχετισμένοι με την τιμή από την οποία παίρνουν λύση, και να αναγνωρίζουν πρώιμα την αλλαγή συμπεριφοράς…..</a:t>
            </a:r>
            <a:r>
              <a:rPr lang="el-GR" sz="2200" i="1" dirty="0" smtClean="0">
                <a:sym typeface="Wingdings" panose="05000000000000000000" pitchFamily="2" charset="2"/>
              </a:rPr>
              <a:t></a:t>
            </a:r>
            <a:endParaRPr lang="el-GR" sz="2200" i="1" dirty="0" smtClean="0"/>
          </a:p>
          <a:p>
            <a:pPr algn="just"/>
            <a:endParaRPr lang="el-GR" sz="2200" dirty="0"/>
          </a:p>
          <a:p>
            <a:pPr algn="just"/>
            <a:endParaRPr lang="el-GR" sz="2200" dirty="0" smtClean="0"/>
          </a:p>
        </p:txBody>
      </p:sp>
    </p:spTree>
    <p:extLst>
      <p:ext uri="{BB962C8B-B14F-4D97-AF65-F5344CB8AC3E}">
        <p14:creationId xmlns:p14="http://schemas.microsoft.com/office/powerpoint/2010/main" val="105988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pPr algn="l"/>
            <a:r>
              <a:rPr lang="el-GR" dirty="0" err="1" smtClean="0">
                <a:solidFill>
                  <a:srgbClr val="002060"/>
                </a:solidFill>
              </a:rPr>
              <a:t>Ζαχαράκης</a:t>
            </a:r>
            <a:r>
              <a:rPr lang="el-GR" dirty="0" smtClean="0">
                <a:solidFill>
                  <a:srgbClr val="002060"/>
                </a:solidFill>
              </a:rPr>
              <a:t> Ηλίας</a:t>
            </a:r>
            <a:r>
              <a:rPr lang="en-US" dirty="0" smtClean="0">
                <a:solidFill>
                  <a:srgbClr val="002060"/>
                </a:solidFill>
              </a:rPr>
              <a:t>							</a:t>
            </a:r>
            <a:r>
              <a:rPr lang="el-GR" dirty="0" err="1" smtClean="0">
                <a:solidFill>
                  <a:srgbClr val="002060"/>
                </a:solidFill>
              </a:rPr>
              <a:t>Μελαχροινός</a:t>
            </a:r>
            <a:r>
              <a:rPr lang="el-GR" dirty="0" smtClean="0">
                <a:solidFill>
                  <a:srgbClr val="002060"/>
                </a:solidFill>
              </a:rPr>
              <a:t> Σέργιος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55576" y="764704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i="1" dirty="0" smtClean="0"/>
              <a:t>Φιλοσοφία συναλλαγών</a:t>
            </a:r>
            <a:endParaRPr lang="el-GR" sz="3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097824"/>
            <a:ext cx="74888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l-GR" sz="2200" b="1" dirty="0" smtClean="0"/>
              <a:t>Σχετικότητα τιμών</a:t>
            </a:r>
          </a:p>
          <a:p>
            <a:pPr algn="just"/>
            <a:r>
              <a:rPr lang="el-GR" sz="2200" i="1" dirty="0" smtClean="0"/>
              <a:t>…</a:t>
            </a:r>
            <a:r>
              <a:rPr lang="el-GR" sz="2200" i="1" dirty="0" smtClean="0">
                <a:sym typeface="Wingdings" panose="05000000000000000000" pitchFamily="2" charset="2"/>
              </a:rPr>
              <a:t> κάτι που τους επιτρέπει, να δίνουν άριστα σήματα σε ατασικές περιόδους (=περιορισμένο εύρος κίνησης με κατάλληλη περιοδικότητα όση και η ατασική περίοδος)..</a:t>
            </a:r>
          </a:p>
          <a:p>
            <a:pPr algn="just"/>
            <a:r>
              <a:rPr lang="el-GR" sz="2200" i="1" dirty="0" smtClean="0">
                <a:sym typeface="Wingdings" panose="05000000000000000000" pitchFamily="2" charset="2"/>
              </a:rPr>
              <a:t>… αλλά να αποτυγχάνουν σε περιόδους τάσης.</a:t>
            </a:r>
          </a:p>
          <a:p>
            <a:pPr algn="just"/>
            <a:endParaRPr lang="el-GR" sz="2200" i="1" dirty="0">
              <a:sym typeface="Wingdings" panose="05000000000000000000" pitchFamily="2" charset="2"/>
            </a:endParaRPr>
          </a:p>
          <a:p>
            <a:pPr algn="just"/>
            <a:endParaRPr lang="el-GR" sz="2200" i="1" dirty="0" smtClean="0"/>
          </a:p>
          <a:p>
            <a:pPr algn="just"/>
            <a:endParaRPr lang="el-GR" sz="2200" dirty="0"/>
          </a:p>
          <a:p>
            <a:pPr algn="just"/>
            <a:endParaRPr lang="el-GR" sz="2200" dirty="0" smtClean="0"/>
          </a:p>
        </p:txBody>
      </p:sp>
    </p:spTree>
    <p:extLst>
      <p:ext uri="{BB962C8B-B14F-4D97-AF65-F5344CB8AC3E}">
        <p14:creationId xmlns:p14="http://schemas.microsoft.com/office/powerpoint/2010/main" val="425339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pPr algn="l"/>
            <a:r>
              <a:rPr lang="el-GR" dirty="0" err="1" smtClean="0">
                <a:solidFill>
                  <a:srgbClr val="002060"/>
                </a:solidFill>
              </a:rPr>
              <a:t>Ζαχαράκης</a:t>
            </a:r>
            <a:r>
              <a:rPr lang="el-GR" dirty="0" smtClean="0">
                <a:solidFill>
                  <a:srgbClr val="002060"/>
                </a:solidFill>
              </a:rPr>
              <a:t> Ηλίας</a:t>
            </a:r>
            <a:r>
              <a:rPr lang="en-US" dirty="0" smtClean="0">
                <a:solidFill>
                  <a:srgbClr val="002060"/>
                </a:solidFill>
              </a:rPr>
              <a:t>							</a:t>
            </a:r>
            <a:r>
              <a:rPr lang="el-GR" dirty="0" err="1" smtClean="0">
                <a:solidFill>
                  <a:srgbClr val="002060"/>
                </a:solidFill>
              </a:rPr>
              <a:t>Μελαχροινός</a:t>
            </a:r>
            <a:r>
              <a:rPr lang="el-GR" dirty="0" smtClean="0">
                <a:solidFill>
                  <a:srgbClr val="002060"/>
                </a:solidFill>
              </a:rPr>
              <a:t> Σέργιος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55576" y="764704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i="1" dirty="0" smtClean="0"/>
              <a:t>Φιλοσοφία συναλλαγών</a:t>
            </a:r>
            <a:endParaRPr lang="el-GR" sz="3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097824"/>
            <a:ext cx="74888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sz="2200" i="1" dirty="0">
              <a:sym typeface="Wingdings" panose="05000000000000000000" pitchFamily="2" charset="2"/>
            </a:endParaRPr>
          </a:p>
          <a:p>
            <a:pPr algn="just"/>
            <a:endParaRPr lang="el-GR" sz="2200" i="1" dirty="0" smtClean="0"/>
          </a:p>
          <a:p>
            <a:pPr algn="just"/>
            <a:endParaRPr lang="el-GR" sz="2200" dirty="0"/>
          </a:p>
          <a:p>
            <a:pPr algn="just"/>
            <a:endParaRPr lang="el-GR" sz="2200" dirty="0" smtClean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7" y="452437"/>
            <a:ext cx="8124825" cy="595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688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pPr algn="l"/>
            <a:r>
              <a:rPr lang="el-GR" dirty="0" err="1" smtClean="0">
                <a:solidFill>
                  <a:srgbClr val="002060"/>
                </a:solidFill>
              </a:rPr>
              <a:t>Ζαχαράκης</a:t>
            </a:r>
            <a:r>
              <a:rPr lang="el-GR" dirty="0" smtClean="0">
                <a:solidFill>
                  <a:srgbClr val="002060"/>
                </a:solidFill>
              </a:rPr>
              <a:t> Ηλίας</a:t>
            </a:r>
            <a:r>
              <a:rPr lang="en-US" dirty="0" smtClean="0">
                <a:solidFill>
                  <a:srgbClr val="002060"/>
                </a:solidFill>
              </a:rPr>
              <a:t>							</a:t>
            </a:r>
            <a:r>
              <a:rPr lang="el-GR" dirty="0" err="1" smtClean="0">
                <a:solidFill>
                  <a:srgbClr val="002060"/>
                </a:solidFill>
              </a:rPr>
              <a:t>Μελαχροινός</a:t>
            </a:r>
            <a:r>
              <a:rPr lang="el-GR" dirty="0" smtClean="0">
                <a:solidFill>
                  <a:srgbClr val="002060"/>
                </a:solidFill>
              </a:rPr>
              <a:t> Σέργιος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55576" y="764704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i="1" dirty="0" smtClean="0"/>
              <a:t>Φιλοσοφία συναλλαγών</a:t>
            </a:r>
            <a:endParaRPr lang="el-GR" sz="3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097824"/>
            <a:ext cx="74888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l-GR" sz="2200" b="1" dirty="0" smtClean="0"/>
              <a:t>Σχετικότητα τιμών</a:t>
            </a:r>
          </a:p>
          <a:p>
            <a:pPr algn="just"/>
            <a:r>
              <a:rPr lang="el-GR" sz="2200" i="1" dirty="0" smtClean="0"/>
              <a:t>Μπέρδεμα? Καθόλου</a:t>
            </a:r>
            <a:r>
              <a:rPr lang="en-US" sz="2200" i="1" dirty="0" smtClean="0"/>
              <a:t>!</a:t>
            </a:r>
            <a:endParaRPr lang="el-GR" sz="2200" i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dirty="0" smtClean="0">
                <a:sym typeface="Wingdings" panose="05000000000000000000" pitchFamily="2" charset="2"/>
              </a:rPr>
              <a:t>Να υποθέσω έναν πασίγνωστο </a:t>
            </a:r>
            <a:r>
              <a:rPr lang="en-US" sz="2200" dirty="0" smtClean="0">
                <a:sym typeface="Wingdings" panose="05000000000000000000" pitchFamily="2" charset="2"/>
              </a:rPr>
              <a:t>stochastic </a:t>
            </a:r>
            <a:r>
              <a:rPr lang="el-GR" sz="2200" dirty="0" smtClean="0">
                <a:sym typeface="Wingdings" panose="05000000000000000000" pitchFamily="2" charset="2"/>
              </a:rPr>
              <a:t>με εύρος </a:t>
            </a:r>
            <a:r>
              <a:rPr lang="en-US" sz="2200" dirty="0" smtClean="0">
                <a:sym typeface="Wingdings" panose="05000000000000000000" pitchFamily="2" charset="2"/>
              </a:rPr>
              <a:t>0</a:t>
            </a:r>
            <a:r>
              <a:rPr lang="el-GR" sz="2200" dirty="0" smtClean="0">
                <a:sym typeface="Wingdings" panose="05000000000000000000" pitchFamily="2" charset="2"/>
              </a:rPr>
              <a:t>-100</a:t>
            </a:r>
            <a:r>
              <a:rPr lang="en-US" sz="2200" dirty="0" smtClean="0">
                <a:sym typeface="Wingdings" panose="05000000000000000000" pitchFamily="2" charset="2"/>
              </a:rPr>
              <a:t>, </a:t>
            </a:r>
            <a:r>
              <a:rPr lang="el-GR" sz="2200" dirty="0" smtClean="0">
                <a:sym typeface="Wingdings" panose="05000000000000000000" pitchFamily="2" charset="2"/>
              </a:rPr>
              <a:t>και μια ατασική περίοδο.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dirty="0" smtClean="0">
                <a:sym typeface="Wingdings" panose="05000000000000000000" pitchFamily="2" charset="2"/>
              </a:rPr>
              <a:t>Να υποθέσω ότι η μετοχή κινείται από 1€ έως 2€, και ο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l-GR" sz="2200" dirty="0" smtClean="0">
                <a:sym typeface="Wingdings" panose="05000000000000000000" pitchFamily="2" charset="2"/>
              </a:rPr>
              <a:t>ταλαντωτής προσεγγίζει αντίστοιχα</a:t>
            </a:r>
            <a:r>
              <a:rPr lang="el-GR" sz="2200" dirty="0">
                <a:sym typeface="Wingdings" panose="05000000000000000000" pitchFamily="2" charset="2"/>
              </a:rPr>
              <a:t> </a:t>
            </a:r>
            <a:r>
              <a:rPr lang="el-GR" sz="2200" dirty="0" smtClean="0">
                <a:sym typeface="Wingdings" panose="05000000000000000000" pitchFamily="2" charset="2"/>
              </a:rPr>
              <a:t>≈0 ή ≈100</a:t>
            </a:r>
            <a:endParaRPr lang="en-US" sz="2200" dirty="0" smtClean="0">
              <a:sym typeface="Wingdings" panose="05000000000000000000" pitchFamily="2" charset="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dirty="0" smtClean="0">
                <a:sym typeface="Wingdings" panose="05000000000000000000" pitchFamily="2" charset="2"/>
              </a:rPr>
              <a:t>Αν η μετοχή κινηθεί επιθετικά προς τα 4€, ο ταλαντωτής πού θα πάει? τι τιμή θα γράψει? 150?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dirty="0" smtClean="0">
                <a:sym typeface="Wingdings" panose="05000000000000000000" pitchFamily="2" charset="2"/>
              </a:rPr>
              <a:t>Άρα, ΟΛΗ η περιοχή της μετοχής πάνω από τα 2€ θα φαίνεται υπεραγορασμένη, παράγοντας επικίνδυνα σήματα πώλησης</a:t>
            </a:r>
            <a:endParaRPr lang="el-GR" sz="2200" dirty="0">
              <a:sym typeface="Wingdings" panose="05000000000000000000" pitchFamily="2" charset="2"/>
            </a:endParaRPr>
          </a:p>
          <a:p>
            <a:pPr algn="just"/>
            <a:endParaRPr lang="el-GR" sz="2200" i="1" dirty="0" smtClean="0"/>
          </a:p>
          <a:p>
            <a:pPr algn="just"/>
            <a:endParaRPr lang="el-GR" sz="2200" dirty="0"/>
          </a:p>
          <a:p>
            <a:pPr algn="just"/>
            <a:endParaRPr lang="el-GR" sz="2200" dirty="0" smtClean="0"/>
          </a:p>
        </p:txBody>
      </p:sp>
    </p:spTree>
    <p:extLst>
      <p:ext uri="{BB962C8B-B14F-4D97-AF65-F5344CB8AC3E}">
        <p14:creationId xmlns:p14="http://schemas.microsoft.com/office/powerpoint/2010/main" val="14725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pPr algn="l"/>
            <a:r>
              <a:rPr lang="el-GR" dirty="0" err="1" smtClean="0">
                <a:solidFill>
                  <a:srgbClr val="002060"/>
                </a:solidFill>
              </a:rPr>
              <a:t>Ζαχαράκης</a:t>
            </a:r>
            <a:r>
              <a:rPr lang="el-GR" dirty="0" smtClean="0">
                <a:solidFill>
                  <a:srgbClr val="002060"/>
                </a:solidFill>
              </a:rPr>
              <a:t> Ηλίας</a:t>
            </a:r>
            <a:r>
              <a:rPr lang="en-US" dirty="0" smtClean="0">
                <a:solidFill>
                  <a:srgbClr val="002060"/>
                </a:solidFill>
              </a:rPr>
              <a:t>							</a:t>
            </a:r>
            <a:r>
              <a:rPr lang="el-GR" dirty="0" err="1" smtClean="0">
                <a:solidFill>
                  <a:srgbClr val="002060"/>
                </a:solidFill>
              </a:rPr>
              <a:t>Μελαχροινός</a:t>
            </a:r>
            <a:r>
              <a:rPr lang="el-GR" dirty="0" smtClean="0">
                <a:solidFill>
                  <a:srgbClr val="002060"/>
                </a:solidFill>
              </a:rPr>
              <a:t> Σέργιος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55576" y="764704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i="1" dirty="0" smtClean="0"/>
              <a:t>Φιλοσοφία συναλλαγών</a:t>
            </a:r>
            <a:endParaRPr lang="el-GR" sz="3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097824"/>
            <a:ext cx="74888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200" b="1" dirty="0" smtClean="0"/>
              <a:t>4X4 </a:t>
            </a:r>
            <a:r>
              <a:rPr lang="el-GR" sz="2200" b="1" dirty="0" smtClean="0"/>
              <a:t>στην Κυψέλη, ή ποδήλατο στην </a:t>
            </a:r>
            <a:r>
              <a:rPr lang="en-US" sz="2200" b="1" dirty="0" smtClean="0"/>
              <a:t>Monza?</a:t>
            </a:r>
            <a:endParaRPr lang="el-GR" sz="2200" b="1" dirty="0" smtClean="0"/>
          </a:p>
          <a:p>
            <a:pPr algn="just"/>
            <a:r>
              <a:rPr lang="el-GR" sz="2200" i="1" dirty="0" smtClean="0">
                <a:sym typeface="Wingdings" panose="05000000000000000000" pitchFamily="2" charset="2"/>
              </a:rPr>
              <a:t>Προφανώς, το αντίστοιχο πρόβλημα έχει και ο ΜΟ, με την </a:t>
            </a:r>
            <a:r>
              <a:rPr lang="en-US" sz="2200" i="1" dirty="0" smtClean="0">
                <a:sym typeface="Wingdings" panose="05000000000000000000" pitchFamily="2" charset="2"/>
              </a:rPr>
              <a:t>lagging </a:t>
            </a:r>
            <a:r>
              <a:rPr lang="el-GR" sz="2200" i="1" dirty="0" smtClean="0">
                <a:sym typeface="Wingdings" panose="05000000000000000000" pitchFamily="2" charset="2"/>
              </a:rPr>
              <a:t>συμπεριφορά του ..</a:t>
            </a:r>
          </a:p>
          <a:p>
            <a:pPr algn="just"/>
            <a:endParaRPr lang="el-GR" sz="2200" i="1" dirty="0" smtClean="0">
              <a:sym typeface="Wingdings" panose="05000000000000000000" pitchFamily="2" charset="2"/>
            </a:endParaRPr>
          </a:p>
          <a:p>
            <a:pPr algn="just"/>
            <a:r>
              <a:rPr lang="el-GR" sz="2200" dirty="0" err="1" smtClean="0">
                <a:sym typeface="Wingdings" panose="05000000000000000000" pitchFamily="2" charset="2"/>
              </a:rPr>
              <a:t>Επιστρέφοντας</a:t>
            </a:r>
            <a:r>
              <a:rPr lang="el-GR" sz="2200" dirty="0" smtClean="0">
                <a:sym typeface="Wingdings" panose="05000000000000000000" pitchFamily="2" charset="2"/>
              </a:rPr>
              <a:t> λοιπόν στα βασικά, τονίζεται η </a:t>
            </a:r>
            <a:r>
              <a:rPr lang="el-GR" sz="2200" b="1" dirty="0" smtClean="0">
                <a:sym typeface="Wingdings" panose="05000000000000000000" pitchFamily="2" charset="2"/>
              </a:rPr>
              <a:t>αναγκαιότητα της αναγνώρισης της ύπαρξης (ή μη) της τάσης</a:t>
            </a:r>
            <a:r>
              <a:rPr lang="el-GR" sz="2200" dirty="0" smtClean="0">
                <a:sym typeface="Wingdings" panose="05000000000000000000" pitchFamily="2" charset="2"/>
              </a:rPr>
              <a:t>, και της κατάλληλης επιλογής επικουρικών εργαλείων.</a:t>
            </a:r>
            <a:endParaRPr lang="el-GR" sz="2200" dirty="0">
              <a:sym typeface="Wingdings" panose="05000000000000000000" pitchFamily="2" charset="2"/>
            </a:endParaRPr>
          </a:p>
          <a:p>
            <a:pPr algn="just"/>
            <a:endParaRPr lang="el-GR" sz="2200" i="1" dirty="0" smtClean="0"/>
          </a:p>
          <a:p>
            <a:pPr algn="just"/>
            <a:endParaRPr lang="el-GR" sz="2200" dirty="0"/>
          </a:p>
          <a:p>
            <a:pPr algn="just"/>
            <a:endParaRPr lang="el-GR" sz="2200" dirty="0" smtClean="0"/>
          </a:p>
        </p:txBody>
      </p:sp>
    </p:spTree>
    <p:extLst>
      <p:ext uri="{BB962C8B-B14F-4D97-AF65-F5344CB8AC3E}">
        <p14:creationId xmlns:p14="http://schemas.microsoft.com/office/powerpoint/2010/main" val="380913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pPr algn="l"/>
            <a:r>
              <a:rPr lang="el-GR" dirty="0" err="1" smtClean="0">
                <a:solidFill>
                  <a:srgbClr val="002060"/>
                </a:solidFill>
              </a:rPr>
              <a:t>Ζαχαράκης</a:t>
            </a:r>
            <a:r>
              <a:rPr lang="el-GR" dirty="0" smtClean="0">
                <a:solidFill>
                  <a:srgbClr val="002060"/>
                </a:solidFill>
              </a:rPr>
              <a:t> Ηλίας</a:t>
            </a:r>
            <a:r>
              <a:rPr lang="en-US" dirty="0" smtClean="0">
                <a:solidFill>
                  <a:srgbClr val="002060"/>
                </a:solidFill>
              </a:rPr>
              <a:t>							</a:t>
            </a:r>
            <a:r>
              <a:rPr lang="el-GR" dirty="0" err="1" smtClean="0">
                <a:solidFill>
                  <a:srgbClr val="002060"/>
                </a:solidFill>
              </a:rPr>
              <a:t>Μελαχροινός</a:t>
            </a:r>
            <a:r>
              <a:rPr lang="el-GR" dirty="0" smtClean="0">
                <a:solidFill>
                  <a:srgbClr val="002060"/>
                </a:solidFill>
              </a:rPr>
              <a:t> Σέργιος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55576" y="764704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i="1" dirty="0" smtClean="0"/>
              <a:t>Χρονικές Συνιστώσες</a:t>
            </a:r>
            <a:endParaRPr lang="el-GR" sz="3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097824"/>
            <a:ext cx="74888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200" b="1" dirty="0" smtClean="0"/>
              <a:t>Time Frames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dirty="0" smtClean="0">
                <a:sym typeface="Wingdings" panose="05000000000000000000" pitchFamily="2" charset="2"/>
              </a:rPr>
              <a:t>Τί περιοδικότητα θα αναλύσω? </a:t>
            </a:r>
            <a:r>
              <a:rPr lang="el-GR" sz="2200" dirty="0" err="1" smtClean="0">
                <a:sym typeface="Wingdings" panose="05000000000000000000" pitchFamily="2" charset="2"/>
              </a:rPr>
              <a:t>Δλδ</a:t>
            </a:r>
            <a:r>
              <a:rPr lang="el-GR" sz="2200" dirty="0" smtClean="0">
                <a:sym typeface="Wingdings" panose="05000000000000000000" pitchFamily="2" charset="2"/>
              </a:rPr>
              <a:t>, το κερί μου, σε τι κλείσιμο θα αφορά?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smtClean="0">
                <a:sym typeface="Wingdings" panose="05000000000000000000" pitchFamily="2" charset="2"/>
              </a:rPr>
              <a:t>1M</a:t>
            </a:r>
            <a:r>
              <a:rPr lang="el-GR" sz="2200" dirty="0" smtClean="0">
                <a:sym typeface="Wingdings" panose="05000000000000000000" pitchFamily="2" charset="2"/>
              </a:rPr>
              <a:t></a:t>
            </a:r>
            <a:r>
              <a:rPr lang="en-US" sz="2200" dirty="0" smtClean="0">
                <a:sym typeface="Wingdings" panose="05000000000000000000" pitchFamily="2" charset="2"/>
              </a:rPr>
              <a:t>1W1D</a:t>
            </a:r>
            <a:r>
              <a:rPr lang="el-GR" sz="2200" dirty="0" smtClean="0">
                <a:sym typeface="Wingdings" panose="05000000000000000000" pitchFamily="2" charset="2"/>
              </a:rPr>
              <a:t></a:t>
            </a:r>
            <a:r>
              <a:rPr lang="en-US" sz="2200" dirty="0" smtClean="0">
                <a:sym typeface="Wingdings" panose="05000000000000000000" pitchFamily="2" charset="2"/>
              </a:rPr>
              <a:t>1H</a:t>
            </a:r>
            <a:r>
              <a:rPr lang="el-GR" sz="2200" dirty="0" smtClean="0">
                <a:sym typeface="Wingdings" panose="05000000000000000000" pitchFamily="2" charset="2"/>
              </a:rPr>
              <a:t>5</a:t>
            </a:r>
            <a:r>
              <a:rPr lang="en-US" sz="2200" dirty="0" smtClean="0">
                <a:sym typeface="Wingdings" panose="05000000000000000000" pitchFamily="2" charset="2"/>
              </a:rPr>
              <a:t>m</a:t>
            </a:r>
            <a:r>
              <a:rPr lang="el-GR" sz="2200" dirty="0" smtClean="0">
                <a:sym typeface="Wingdings" panose="05000000000000000000" pitchFamily="2" charset="2"/>
              </a:rPr>
              <a:t>      (για </a:t>
            </a:r>
            <a:r>
              <a:rPr lang="en-US" sz="2200" dirty="0" smtClean="0">
                <a:sym typeface="Wingdings" panose="05000000000000000000" pitchFamily="2" charset="2"/>
              </a:rPr>
              <a:t>hardcore)</a:t>
            </a:r>
            <a:endParaRPr lang="el-GR" sz="2200" dirty="0">
              <a:sym typeface="Wingdings" panose="05000000000000000000" pitchFamily="2" charset="2"/>
            </a:endParaRPr>
          </a:p>
          <a:p>
            <a:pPr algn="just"/>
            <a:r>
              <a:rPr lang="el-GR" sz="2200" i="1" dirty="0" smtClean="0"/>
              <a:t>Όσο μικραίνω τον ορίζοντα, τόσο περισσότερο θόρυβο έχω</a:t>
            </a:r>
            <a:r>
              <a:rPr lang="en-US" sz="2200" i="1" dirty="0" smtClean="0"/>
              <a:t>..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dirty="0" smtClean="0"/>
              <a:t>Η επιλογή μου αφορά σε 2 κριτήρια:</a:t>
            </a:r>
          </a:p>
          <a:p>
            <a:pPr algn="just"/>
            <a:r>
              <a:rPr lang="el-GR" sz="2200" dirty="0" smtClean="0"/>
              <a:t>	Προφίλ επενδυτή (διαθέσιμος χρόνος, ικανότητα)</a:t>
            </a:r>
          </a:p>
          <a:p>
            <a:pPr algn="just"/>
            <a:r>
              <a:rPr lang="el-GR" sz="2200" dirty="0"/>
              <a:t>	</a:t>
            </a:r>
            <a:r>
              <a:rPr lang="el-GR" sz="2200" dirty="0" smtClean="0"/>
              <a:t>Μέγεθος χαρτοφυλακίου-ανεκτής ζημιάς</a:t>
            </a:r>
          </a:p>
          <a:p>
            <a:pPr algn="just"/>
            <a:endParaRPr lang="el-GR" sz="2200" dirty="0"/>
          </a:p>
          <a:p>
            <a:pPr algn="just"/>
            <a:endParaRPr lang="el-GR" sz="2200" dirty="0" smtClean="0"/>
          </a:p>
        </p:txBody>
      </p:sp>
    </p:spTree>
    <p:extLst>
      <p:ext uri="{BB962C8B-B14F-4D97-AF65-F5344CB8AC3E}">
        <p14:creationId xmlns:p14="http://schemas.microsoft.com/office/powerpoint/2010/main" val="327480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pPr algn="l"/>
            <a:r>
              <a:rPr lang="el-GR" dirty="0" err="1" smtClean="0">
                <a:solidFill>
                  <a:srgbClr val="002060"/>
                </a:solidFill>
              </a:rPr>
              <a:t>Ζαχαράκης</a:t>
            </a:r>
            <a:r>
              <a:rPr lang="el-GR" dirty="0" smtClean="0">
                <a:solidFill>
                  <a:srgbClr val="002060"/>
                </a:solidFill>
              </a:rPr>
              <a:t> Ηλίας</a:t>
            </a:r>
            <a:r>
              <a:rPr lang="en-US" dirty="0" smtClean="0">
                <a:solidFill>
                  <a:srgbClr val="002060"/>
                </a:solidFill>
              </a:rPr>
              <a:t>							</a:t>
            </a:r>
            <a:r>
              <a:rPr lang="el-GR" dirty="0" err="1" smtClean="0">
                <a:solidFill>
                  <a:srgbClr val="002060"/>
                </a:solidFill>
              </a:rPr>
              <a:t>Μελαχροινός</a:t>
            </a:r>
            <a:r>
              <a:rPr lang="el-GR" dirty="0" smtClean="0">
                <a:solidFill>
                  <a:srgbClr val="002060"/>
                </a:solidFill>
              </a:rPr>
              <a:t> Σέργιος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55576" y="764704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i="1" dirty="0" smtClean="0"/>
              <a:t>Χρονικές Συνιστώσες</a:t>
            </a:r>
            <a:endParaRPr lang="el-GR" sz="3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097824"/>
            <a:ext cx="74888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200" b="1" dirty="0" smtClean="0"/>
              <a:t>Time Frames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dirty="0" smtClean="0">
                <a:sym typeface="Wingdings" panose="05000000000000000000" pitchFamily="2" charset="2"/>
              </a:rPr>
              <a:t>Σε κάθε </a:t>
            </a:r>
            <a:r>
              <a:rPr lang="en-US" sz="2200" dirty="0" smtClean="0">
                <a:sym typeface="Wingdings" panose="05000000000000000000" pitchFamily="2" charset="2"/>
              </a:rPr>
              <a:t>time frame</a:t>
            </a:r>
            <a:r>
              <a:rPr lang="el-GR" sz="2200" dirty="0" smtClean="0">
                <a:sym typeface="Wingdings" panose="05000000000000000000" pitchFamily="2" charset="2"/>
              </a:rPr>
              <a:t> αντιστοιχεί ένα μέγεθος </a:t>
            </a:r>
            <a:r>
              <a:rPr lang="en-US" sz="2200" dirty="0" smtClean="0">
                <a:sym typeface="Wingdings" panose="05000000000000000000" pitchFamily="2" charset="2"/>
              </a:rPr>
              <a:t>s/l </a:t>
            </a:r>
            <a:r>
              <a:rPr lang="el-GR" sz="2200" dirty="0" smtClean="0">
                <a:sym typeface="Wingdings" panose="05000000000000000000" pitchFamily="2" charset="2"/>
              </a:rPr>
              <a:t>που αφορά στον άξονα του Υ (τιμές), άρα ποσοστιαία στην τιμή κτήσης.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dirty="0" smtClean="0">
                <a:sym typeface="Wingdings" panose="05000000000000000000" pitchFamily="2" charset="2"/>
              </a:rPr>
              <a:t>Πχ, σε εβδομαδιαίο γράφημα και τιμή κτήσης 10€,  θα βάλω </a:t>
            </a:r>
            <a:r>
              <a:rPr lang="en-US" sz="2200" dirty="0" smtClean="0">
                <a:sym typeface="Wingdings" panose="05000000000000000000" pitchFamily="2" charset="2"/>
              </a:rPr>
              <a:t>s/l</a:t>
            </a:r>
            <a:r>
              <a:rPr lang="el-GR" sz="2200" dirty="0" smtClean="0">
                <a:sym typeface="Wingdings" panose="05000000000000000000" pitchFamily="2" charset="2"/>
              </a:rPr>
              <a:t>@ 8€ (20%). Σκεφτείτε τέτοιο σε ωριαίο γράφημα..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dirty="0" smtClean="0">
                <a:sym typeface="Wingdings" panose="05000000000000000000" pitchFamily="2" charset="2"/>
              </a:rPr>
              <a:t>Και βεβαίως, ένα ωριαίο γράφημα παίρνει κάθε ώρα ένα καινούριο κερί, και απαιτεί συνεχή παρακολούθηση.. 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endParaRPr lang="el-GR" sz="2200" dirty="0" smtClean="0"/>
          </a:p>
          <a:p>
            <a:pPr algn="just"/>
            <a:endParaRPr lang="el-GR" sz="2200" dirty="0"/>
          </a:p>
          <a:p>
            <a:pPr algn="just"/>
            <a:endParaRPr lang="el-GR" sz="2200" dirty="0" smtClean="0"/>
          </a:p>
        </p:txBody>
      </p:sp>
    </p:spTree>
    <p:extLst>
      <p:ext uri="{BB962C8B-B14F-4D97-AF65-F5344CB8AC3E}">
        <p14:creationId xmlns:p14="http://schemas.microsoft.com/office/powerpoint/2010/main" val="425085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pPr algn="l"/>
            <a:r>
              <a:rPr lang="el-GR" dirty="0" err="1" smtClean="0">
                <a:solidFill>
                  <a:srgbClr val="002060"/>
                </a:solidFill>
              </a:rPr>
              <a:t>Ζαχαράκης</a:t>
            </a:r>
            <a:r>
              <a:rPr lang="el-GR" dirty="0" smtClean="0">
                <a:solidFill>
                  <a:srgbClr val="002060"/>
                </a:solidFill>
              </a:rPr>
              <a:t> Ηλίας</a:t>
            </a:r>
            <a:r>
              <a:rPr lang="en-US" dirty="0" smtClean="0">
                <a:solidFill>
                  <a:srgbClr val="002060"/>
                </a:solidFill>
              </a:rPr>
              <a:t>							</a:t>
            </a:r>
            <a:r>
              <a:rPr lang="el-GR" dirty="0" err="1" smtClean="0">
                <a:solidFill>
                  <a:srgbClr val="002060"/>
                </a:solidFill>
              </a:rPr>
              <a:t>Μελαχροινός</a:t>
            </a:r>
            <a:r>
              <a:rPr lang="el-GR" dirty="0" smtClean="0">
                <a:solidFill>
                  <a:srgbClr val="002060"/>
                </a:solidFill>
              </a:rPr>
              <a:t> Σέργιος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55576" y="764704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i="1" dirty="0" smtClean="0"/>
              <a:t>Χρονικές Συνιστώσες</a:t>
            </a:r>
            <a:endParaRPr lang="el-GR" sz="3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097824"/>
            <a:ext cx="748883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l-GR" sz="2200" b="1" dirty="0" smtClean="0"/>
              <a:t>Συνδυάζοντας τα </a:t>
            </a:r>
            <a:r>
              <a:rPr lang="en-US" sz="2200" b="1" dirty="0" smtClean="0"/>
              <a:t>TF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dirty="0" smtClean="0">
                <a:sym typeface="Wingdings" panose="05000000000000000000" pitchFamily="2" charset="2"/>
              </a:rPr>
              <a:t>Υπενθυμίζω τον κανόνα: </a:t>
            </a:r>
          </a:p>
          <a:p>
            <a:pPr algn="ctr"/>
            <a:r>
              <a:rPr lang="el-GR" sz="2200" i="1" dirty="0" smtClean="0">
                <a:sym typeface="Wingdings" panose="05000000000000000000" pitchFamily="2" charset="2"/>
              </a:rPr>
              <a:t>ό, τι είναι </a:t>
            </a:r>
            <a:r>
              <a:rPr lang="en-US" sz="2200" b="1" i="1" dirty="0" smtClean="0">
                <a:sym typeface="Wingdings" panose="05000000000000000000" pitchFamily="2" charset="2"/>
              </a:rPr>
              <a:t>secondary</a:t>
            </a:r>
            <a:r>
              <a:rPr lang="en-US" sz="2200" i="1" dirty="0" smtClean="0">
                <a:sym typeface="Wingdings" panose="05000000000000000000" pitchFamily="2" charset="2"/>
              </a:rPr>
              <a:t> </a:t>
            </a:r>
            <a:r>
              <a:rPr lang="el-GR" sz="2200" i="1" dirty="0" smtClean="0">
                <a:sym typeface="Wingdings" panose="05000000000000000000" pitchFamily="2" charset="2"/>
              </a:rPr>
              <a:t>για</a:t>
            </a:r>
            <a:r>
              <a:rPr lang="en-US" sz="2200" i="1" dirty="0" smtClean="0">
                <a:sym typeface="Wingdings" panose="05000000000000000000" pitchFamily="2" charset="2"/>
              </a:rPr>
              <a:t> </a:t>
            </a:r>
            <a:r>
              <a:rPr lang="el-GR" sz="2200" i="1" dirty="0" smtClean="0">
                <a:sym typeface="Wingdings" panose="05000000000000000000" pitchFamily="2" charset="2"/>
              </a:rPr>
              <a:t>ένα </a:t>
            </a:r>
            <a:r>
              <a:rPr lang="en-US" sz="2200" i="1" dirty="0" smtClean="0">
                <a:sym typeface="Wingdings" panose="05000000000000000000" pitchFamily="2" charset="2"/>
              </a:rPr>
              <a:t>TF, </a:t>
            </a:r>
            <a:r>
              <a:rPr lang="el-GR" sz="2200" i="1" dirty="0" smtClean="0">
                <a:sym typeface="Wingdings" panose="05000000000000000000" pitchFamily="2" charset="2"/>
              </a:rPr>
              <a:t>είναι </a:t>
            </a:r>
            <a:r>
              <a:rPr lang="en-US" sz="2200" b="1" i="1" dirty="0" smtClean="0">
                <a:sym typeface="Wingdings" panose="05000000000000000000" pitchFamily="2" charset="2"/>
              </a:rPr>
              <a:t>primary</a:t>
            </a:r>
            <a:r>
              <a:rPr lang="en-US" sz="2200" i="1" dirty="0" smtClean="0">
                <a:sym typeface="Wingdings" panose="05000000000000000000" pitchFamily="2" charset="2"/>
              </a:rPr>
              <a:t> </a:t>
            </a:r>
            <a:r>
              <a:rPr lang="el-GR" sz="2200" i="1" dirty="0" smtClean="0">
                <a:sym typeface="Wingdings" panose="05000000000000000000" pitchFamily="2" charset="2"/>
              </a:rPr>
              <a:t>για τα επόμενα.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200" dirty="0" smtClean="0">
                <a:sym typeface="Wingdings" panose="05000000000000000000" pitchFamily="2" charset="2"/>
              </a:rPr>
              <a:t>Η λογική είναι σχετικά απλή: 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</a:p>
          <a:p>
            <a:r>
              <a:rPr lang="en-US" sz="2200" i="1" dirty="0">
                <a:sym typeface="Wingdings" panose="05000000000000000000" pitchFamily="2" charset="2"/>
              </a:rPr>
              <a:t>	</a:t>
            </a:r>
            <a:r>
              <a:rPr lang="el-GR" sz="2200" i="1" dirty="0" err="1" smtClean="0">
                <a:sym typeface="Wingdings" panose="05000000000000000000" pitchFamily="2" charset="2"/>
              </a:rPr>
              <a:t>Βρίσκω</a:t>
            </a:r>
            <a:r>
              <a:rPr lang="el-GR" sz="2200" i="1" dirty="0" smtClean="0">
                <a:sym typeface="Wingdings" panose="05000000000000000000" pitchFamily="2" charset="2"/>
              </a:rPr>
              <a:t> </a:t>
            </a:r>
            <a:r>
              <a:rPr lang="el-GR" sz="2200" b="1" i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ΠΕΡΙΟΧΗ</a:t>
            </a:r>
            <a:r>
              <a:rPr lang="el-GR" sz="2200" i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el-GR" sz="2200" i="1" dirty="0" smtClean="0">
                <a:sym typeface="Wingdings" panose="05000000000000000000" pitchFamily="2" charset="2"/>
              </a:rPr>
              <a:t>εισόδου σε μεγάλο </a:t>
            </a:r>
            <a:r>
              <a:rPr lang="en-US" sz="2200" i="1" dirty="0" smtClean="0">
                <a:sym typeface="Wingdings" panose="05000000000000000000" pitchFamily="2" charset="2"/>
              </a:rPr>
              <a:t>TF</a:t>
            </a:r>
            <a:endParaRPr lang="el-GR" sz="2200" i="1" dirty="0" smtClean="0">
              <a:sym typeface="Wingdings" panose="05000000000000000000" pitchFamily="2" charset="2"/>
            </a:endParaRPr>
          </a:p>
          <a:p>
            <a:r>
              <a:rPr lang="el-GR" sz="2200" i="1" dirty="0">
                <a:sym typeface="Wingdings" panose="05000000000000000000" pitchFamily="2" charset="2"/>
              </a:rPr>
              <a:t>	</a:t>
            </a:r>
            <a:r>
              <a:rPr lang="el-GR" sz="2200" i="1" dirty="0" err="1" smtClean="0">
                <a:sym typeface="Wingdings" panose="05000000000000000000" pitchFamily="2" charset="2"/>
              </a:rPr>
              <a:t>Μικραίνω</a:t>
            </a:r>
            <a:r>
              <a:rPr lang="el-GR" sz="2200" i="1" dirty="0" smtClean="0">
                <a:sym typeface="Wingdings" panose="05000000000000000000" pitchFamily="2" charset="2"/>
              </a:rPr>
              <a:t> </a:t>
            </a:r>
            <a:r>
              <a:rPr lang="en-US" sz="2200" i="1" dirty="0" smtClean="0">
                <a:sym typeface="Wingdings" panose="05000000000000000000" pitchFamily="2" charset="2"/>
              </a:rPr>
              <a:t>TF </a:t>
            </a:r>
            <a:r>
              <a:rPr lang="el-GR" sz="2200" i="1" dirty="0" smtClean="0">
                <a:sym typeface="Wingdings" panose="05000000000000000000" pitchFamily="2" charset="2"/>
              </a:rPr>
              <a:t>για να βρω </a:t>
            </a:r>
            <a:r>
              <a:rPr lang="el-GR" sz="2200" b="1" i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ΣΗΜΕΙΟ</a:t>
            </a:r>
            <a:r>
              <a:rPr lang="el-GR" sz="2200" i="1" dirty="0" smtClean="0">
                <a:sym typeface="Wingdings" panose="05000000000000000000" pitchFamily="2" charset="2"/>
              </a:rPr>
              <a:t> εισόδου</a:t>
            </a:r>
            <a:r>
              <a:rPr lang="en-US" sz="2200" i="1" dirty="0" smtClean="0">
                <a:sym typeface="Wingdings" panose="05000000000000000000" pitchFamily="2" charset="2"/>
              </a:rPr>
              <a:t> (</a:t>
            </a:r>
            <a:r>
              <a:rPr lang="el-GR" sz="2200" i="1" dirty="0" smtClean="0">
                <a:sym typeface="Wingdings" panose="05000000000000000000" pitchFamily="2" charset="2"/>
              </a:rPr>
              <a:t>συνήθως 	με  διάσπαση κάποιου σχηματισμού</a:t>
            </a:r>
            <a:r>
              <a:rPr lang="en-US" sz="2200" i="1" dirty="0" smtClean="0">
                <a:sym typeface="Wingdings" panose="05000000000000000000" pitchFamily="2" charset="2"/>
              </a:rPr>
              <a:t>,</a:t>
            </a:r>
            <a:r>
              <a:rPr lang="el-GR" sz="2200" i="1" dirty="0" smtClean="0">
                <a:sym typeface="Wingdings" panose="05000000000000000000" pitchFamily="2" charset="2"/>
              </a:rPr>
              <a:t> </a:t>
            </a:r>
            <a:r>
              <a:rPr lang="en-US" sz="2200" i="1" dirty="0" smtClean="0">
                <a:sym typeface="Wingdings" panose="05000000000000000000" pitchFamily="2" charset="2"/>
              </a:rPr>
              <a:t>throwback </a:t>
            </a:r>
            <a:r>
              <a:rPr lang="el-GR" sz="2200" i="1" dirty="0" smtClean="0">
                <a:sym typeface="Wingdings" panose="05000000000000000000" pitchFamily="2" charset="2"/>
              </a:rPr>
              <a:t>ή 	</a:t>
            </a:r>
            <a:r>
              <a:rPr lang="en-US" sz="2200" i="1" dirty="0" smtClean="0">
                <a:sym typeface="Wingdings" panose="05000000000000000000" pitchFamily="2" charset="2"/>
              </a:rPr>
              <a:t>retest)</a:t>
            </a:r>
            <a:endParaRPr lang="el-GR" sz="2200" i="1" dirty="0" smtClean="0">
              <a:sym typeface="Wingdings" panose="05000000000000000000" pitchFamily="2" charset="2"/>
            </a:endParaRPr>
          </a:p>
          <a:p>
            <a:pPr algn="just"/>
            <a:r>
              <a:rPr lang="el-GR" sz="2200" dirty="0" smtClean="0"/>
              <a:t>	</a:t>
            </a:r>
            <a:r>
              <a:rPr lang="el-GR" sz="2200" dirty="0" err="1" smtClean="0">
                <a:sym typeface="Wingdings" panose="05000000000000000000" pitchFamily="2" charset="2"/>
              </a:rPr>
              <a:t>Ακολουθώ</a:t>
            </a:r>
            <a:r>
              <a:rPr lang="el-GR" sz="2200" dirty="0" smtClean="0">
                <a:sym typeface="Wingdings" panose="05000000000000000000" pitchFamily="2" charset="2"/>
              </a:rPr>
              <a:t> τους κανόνες </a:t>
            </a:r>
            <a:r>
              <a:rPr lang="en-US" sz="2200" dirty="0" smtClean="0">
                <a:sym typeface="Wingdings" panose="05000000000000000000" pitchFamily="2" charset="2"/>
              </a:rPr>
              <a:t>money management</a:t>
            </a:r>
            <a:endParaRPr lang="el-GR" sz="2200" dirty="0" smtClean="0"/>
          </a:p>
          <a:p>
            <a:pPr algn="just"/>
            <a:endParaRPr lang="el-GR" sz="2200" dirty="0" smtClean="0"/>
          </a:p>
          <a:p>
            <a:pPr algn="just"/>
            <a:endParaRPr lang="el-GR" sz="2200" dirty="0" smtClean="0"/>
          </a:p>
        </p:txBody>
      </p:sp>
    </p:spTree>
    <p:extLst>
      <p:ext uri="{BB962C8B-B14F-4D97-AF65-F5344CB8AC3E}">
        <p14:creationId xmlns:p14="http://schemas.microsoft.com/office/powerpoint/2010/main" val="91961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pPr algn="l"/>
            <a:r>
              <a:rPr lang="el-GR" dirty="0" err="1" smtClean="0">
                <a:solidFill>
                  <a:srgbClr val="002060"/>
                </a:solidFill>
              </a:rPr>
              <a:t>Ζαχαράκης</a:t>
            </a:r>
            <a:r>
              <a:rPr lang="el-GR" dirty="0" smtClean="0">
                <a:solidFill>
                  <a:srgbClr val="002060"/>
                </a:solidFill>
              </a:rPr>
              <a:t> Ηλίας </a:t>
            </a:r>
            <a:r>
              <a:rPr lang="en-US" dirty="0" smtClean="0">
                <a:solidFill>
                  <a:srgbClr val="002060"/>
                </a:solidFill>
              </a:rPr>
              <a:t>							</a:t>
            </a:r>
            <a:r>
              <a:rPr lang="el-GR" dirty="0" err="1" smtClean="0">
                <a:solidFill>
                  <a:srgbClr val="002060"/>
                </a:solidFill>
              </a:rPr>
              <a:t>Μελαχροινός</a:t>
            </a:r>
            <a:r>
              <a:rPr lang="el-GR" dirty="0" smtClean="0">
                <a:solidFill>
                  <a:srgbClr val="002060"/>
                </a:solidFill>
              </a:rPr>
              <a:t> Σέργιος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 7"/>
          <p:cNvGraphicFramePr/>
          <p:nvPr/>
        </p:nvGraphicFramePr>
        <p:xfrm>
          <a:off x="755576" y="836712"/>
          <a:ext cx="748883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15616" y="332656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70C0"/>
                </a:solidFill>
              </a:rPr>
              <a:t>Επενδυτική Πυραμίδα </a:t>
            </a:r>
            <a:endParaRPr lang="el-GR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pPr algn="l"/>
            <a:r>
              <a:rPr lang="el-GR" dirty="0" err="1" smtClean="0">
                <a:solidFill>
                  <a:srgbClr val="002060"/>
                </a:solidFill>
              </a:rPr>
              <a:t>Ζαχαράκης</a:t>
            </a:r>
            <a:r>
              <a:rPr lang="el-GR" dirty="0" smtClean="0">
                <a:solidFill>
                  <a:srgbClr val="002060"/>
                </a:solidFill>
              </a:rPr>
              <a:t> Ηλίας</a:t>
            </a:r>
            <a:r>
              <a:rPr lang="en-US" dirty="0" smtClean="0">
                <a:solidFill>
                  <a:srgbClr val="002060"/>
                </a:solidFill>
              </a:rPr>
              <a:t>							</a:t>
            </a:r>
            <a:r>
              <a:rPr lang="el-GR" dirty="0" err="1" smtClean="0">
                <a:solidFill>
                  <a:srgbClr val="002060"/>
                </a:solidFill>
              </a:rPr>
              <a:t>Μελαχροινός</a:t>
            </a:r>
            <a:r>
              <a:rPr lang="el-GR" dirty="0" smtClean="0">
                <a:solidFill>
                  <a:srgbClr val="002060"/>
                </a:solidFill>
              </a:rPr>
              <a:t> Σέργιος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55576" y="764704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i="1" dirty="0" smtClean="0"/>
              <a:t>Χρονικές Συνιστώσες</a:t>
            </a:r>
            <a:endParaRPr lang="el-GR" sz="3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097824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sz="2200" dirty="0" smtClean="0"/>
          </a:p>
          <a:p>
            <a:pPr algn="just"/>
            <a:endParaRPr lang="el-GR" sz="2200" dirty="0" smtClean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187"/>
            <a:ext cx="9144000" cy="665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4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pPr algn="l"/>
            <a:r>
              <a:rPr lang="el-GR" dirty="0" err="1" smtClean="0">
                <a:solidFill>
                  <a:srgbClr val="002060"/>
                </a:solidFill>
              </a:rPr>
              <a:t>Ζαχαράκης</a:t>
            </a:r>
            <a:r>
              <a:rPr lang="el-GR" dirty="0" smtClean="0">
                <a:solidFill>
                  <a:srgbClr val="002060"/>
                </a:solidFill>
              </a:rPr>
              <a:t> Ηλίας</a:t>
            </a:r>
            <a:r>
              <a:rPr lang="en-US" dirty="0" smtClean="0">
                <a:solidFill>
                  <a:srgbClr val="002060"/>
                </a:solidFill>
              </a:rPr>
              <a:t>							</a:t>
            </a:r>
            <a:r>
              <a:rPr lang="el-GR" dirty="0" err="1" smtClean="0">
                <a:solidFill>
                  <a:srgbClr val="002060"/>
                </a:solidFill>
              </a:rPr>
              <a:t>Μελαχροινός</a:t>
            </a:r>
            <a:r>
              <a:rPr lang="el-GR" dirty="0" smtClean="0">
                <a:solidFill>
                  <a:srgbClr val="002060"/>
                </a:solidFill>
              </a:rPr>
              <a:t> Σέργιος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55576" y="764704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i="1" dirty="0" smtClean="0"/>
              <a:t>Χρονικές Συνιστώσες</a:t>
            </a:r>
            <a:endParaRPr lang="el-GR" sz="3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097824"/>
            <a:ext cx="748883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l-GR" sz="2200" b="1" dirty="0" smtClean="0"/>
              <a:t>Συνδυάζοντας τα </a:t>
            </a:r>
            <a:r>
              <a:rPr lang="en-US" sz="2200" b="1" dirty="0" smtClean="0"/>
              <a:t>TF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dirty="0" smtClean="0">
                <a:sym typeface="Wingdings" panose="05000000000000000000" pitchFamily="2" charset="2"/>
              </a:rPr>
              <a:t>Η παραπάνω τεχνική διευρύνει την ανάλυσή μου «βαρύνοντας» </a:t>
            </a:r>
            <a:r>
              <a:rPr lang="el-GR" sz="2200" dirty="0" err="1" smtClean="0">
                <a:sym typeface="Wingdings" panose="05000000000000000000" pitchFamily="2" charset="2"/>
              </a:rPr>
              <a:t>πιθανοτικά</a:t>
            </a:r>
            <a:r>
              <a:rPr lang="el-GR" sz="2200" dirty="0" smtClean="0">
                <a:sym typeface="Wingdings" panose="05000000000000000000" pitchFamily="2" charset="2"/>
              </a:rPr>
              <a:t> την επιλογή του </a:t>
            </a:r>
            <a:r>
              <a:rPr lang="el-GR" sz="22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ΣΗΜΕΙΟΥ</a:t>
            </a:r>
            <a:r>
              <a:rPr lang="el-GR" sz="2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el-GR" sz="2200" dirty="0" smtClean="0">
                <a:sym typeface="Wingdings" panose="05000000000000000000" pitchFamily="2" charset="2"/>
              </a:rPr>
              <a:t>εισόδου με έναν παραπάνω παράγοντα.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dirty="0" smtClean="0">
                <a:sym typeface="Wingdings" panose="05000000000000000000" pitchFamily="2" charset="2"/>
              </a:rPr>
              <a:t>Ουσιαστικά, </a:t>
            </a:r>
            <a:r>
              <a:rPr lang="el-GR" sz="2200" dirty="0" err="1" smtClean="0">
                <a:sym typeface="Wingdings" panose="05000000000000000000" pitchFamily="2" charset="2"/>
              </a:rPr>
              <a:t>λογίζω</a:t>
            </a:r>
            <a:r>
              <a:rPr lang="el-GR" sz="2200" dirty="0" smtClean="0">
                <a:sym typeface="Wingdings" panose="05000000000000000000" pitchFamily="2" charset="2"/>
              </a:rPr>
              <a:t>:</a:t>
            </a:r>
          </a:p>
          <a:p>
            <a:pPr algn="just"/>
            <a:endParaRPr lang="el-GR" sz="2200" dirty="0" smtClean="0">
              <a:sym typeface="Wingdings" panose="05000000000000000000" pitchFamily="2" charset="2"/>
            </a:endParaRPr>
          </a:p>
          <a:p>
            <a:pPr algn="ctr"/>
            <a:r>
              <a:rPr lang="el-GR" sz="2200" dirty="0" smtClean="0">
                <a:sym typeface="Wingdings" panose="05000000000000000000" pitchFamily="2" charset="2"/>
              </a:rPr>
              <a:t>μια πλάγια καθοδική κίνηση ενός εβδομαδιαίου (ΠΕΡΙΟΧΗ)</a:t>
            </a:r>
          </a:p>
          <a:p>
            <a:pPr algn="ctr"/>
            <a:r>
              <a:rPr lang="el-GR" sz="2200" dirty="0" smtClean="0">
                <a:sym typeface="Wingdings" panose="05000000000000000000" pitchFamily="2" charset="2"/>
              </a:rPr>
              <a:t> + </a:t>
            </a:r>
          </a:p>
          <a:p>
            <a:pPr algn="ctr"/>
            <a:r>
              <a:rPr lang="el-GR" sz="2200" dirty="0" smtClean="0">
                <a:sym typeface="Wingdings" panose="05000000000000000000" pitchFamily="2" charset="2"/>
              </a:rPr>
              <a:t>μια διάσπαση ή </a:t>
            </a:r>
            <a:r>
              <a:rPr lang="en-US" sz="2200" dirty="0" smtClean="0">
                <a:sym typeface="Wingdings" panose="05000000000000000000" pitchFamily="2" charset="2"/>
              </a:rPr>
              <a:t>retest </a:t>
            </a:r>
            <a:r>
              <a:rPr lang="el-GR" sz="2200" dirty="0" smtClean="0">
                <a:sym typeface="Wingdings" panose="05000000000000000000" pitchFamily="2" charset="2"/>
              </a:rPr>
              <a:t>ενός ημερησίου σχηματισμού (ΣΗΜΕΙΟ) </a:t>
            </a:r>
            <a:endParaRPr lang="el-GR" sz="2200" dirty="0" smtClean="0"/>
          </a:p>
          <a:p>
            <a:pPr algn="just"/>
            <a:endParaRPr lang="el-GR" sz="2200" dirty="0" smtClean="0"/>
          </a:p>
          <a:p>
            <a:pPr algn="just"/>
            <a:endParaRPr lang="el-GR" sz="2200" dirty="0" smtClean="0"/>
          </a:p>
        </p:txBody>
      </p:sp>
    </p:spTree>
    <p:extLst>
      <p:ext uri="{BB962C8B-B14F-4D97-AF65-F5344CB8AC3E}">
        <p14:creationId xmlns:p14="http://schemas.microsoft.com/office/powerpoint/2010/main" val="204777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pPr algn="l"/>
            <a:r>
              <a:rPr lang="el-GR" dirty="0" err="1" smtClean="0">
                <a:solidFill>
                  <a:srgbClr val="002060"/>
                </a:solidFill>
              </a:rPr>
              <a:t>Ζαχαράκης</a:t>
            </a:r>
            <a:r>
              <a:rPr lang="el-GR" dirty="0" smtClean="0">
                <a:solidFill>
                  <a:srgbClr val="002060"/>
                </a:solidFill>
              </a:rPr>
              <a:t> Ηλίας</a:t>
            </a:r>
            <a:r>
              <a:rPr lang="en-US" dirty="0" smtClean="0">
                <a:solidFill>
                  <a:srgbClr val="002060"/>
                </a:solidFill>
              </a:rPr>
              <a:t>							</a:t>
            </a:r>
            <a:r>
              <a:rPr lang="el-GR" dirty="0" err="1" smtClean="0">
                <a:solidFill>
                  <a:srgbClr val="002060"/>
                </a:solidFill>
              </a:rPr>
              <a:t>Μελαχροινός</a:t>
            </a:r>
            <a:r>
              <a:rPr lang="el-GR" dirty="0" smtClean="0">
                <a:solidFill>
                  <a:srgbClr val="002060"/>
                </a:solidFill>
              </a:rPr>
              <a:t> Σέργιος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55576" y="764704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i="1" dirty="0" smtClean="0"/>
              <a:t>Χρονικές Συνιστώσες</a:t>
            </a:r>
            <a:endParaRPr lang="el-GR" sz="3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097824"/>
            <a:ext cx="74888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l-GR" sz="2200" b="1" dirty="0" smtClean="0"/>
              <a:t>Συνδυάζοντας τα </a:t>
            </a:r>
            <a:r>
              <a:rPr lang="en-US" sz="2200" b="1" dirty="0" smtClean="0"/>
              <a:t>TF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dirty="0" smtClean="0">
                <a:sym typeface="Wingdings" panose="05000000000000000000" pitchFamily="2" charset="2"/>
              </a:rPr>
              <a:t>Εν γένει, θεωρούμε «καθαρότερα» τα μεγάλα γραφήματα λόγω έλλειψης θορύβου, πολύ </a:t>
            </a:r>
            <a:r>
              <a:rPr lang="en-US" sz="2200" dirty="0" err="1" smtClean="0">
                <a:sym typeface="Wingdings" panose="05000000000000000000" pitchFamily="2" charset="2"/>
              </a:rPr>
              <a:t>laggy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  <a:r>
              <a:rPr lang="el-GR" sz="2200" dirty="0" smtClean="0">
                <a:sym typeface="Wingdings" panose="05000000000000000000" pitchFamily="2" charset="2"/>
              </a:rPr>
              <a:t>όμως για να τα χρησιμοποιήσουμε για ΣΗΜΕΙΑ εισόδου-εξόδου λόγω μακρινών </a:t>
            </a:r>
            <a:r>
              <a:rPr lang="en-US" sz="2200" dirty="0" smtClean="0">
                <a:sym typeface="Wingdings" panose="05000000000000000000" pitchFamily="2" charset="2"/>
              </a:rPr>
              <a:t>s/l.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200" dirty="0" smtClean="0">
                <a:sym typeface="Wingdings" panose="05000000000000000000" pitchFamily="2" charset="2"/>
              </a:rPr>
              <a:t>Επομένως, ψάχνουμε ΣΗΜΕΙΑ με μεγαλύτερη ακρίβεια από μικρότερα γραφήματα, θεωρώντας τα όμως «τυφλά» σε μεγάλα </a:t>
            </a:r>
            <a:r>
              <a:rPr lang="en-US" sz="2200" dirty="0" smtClean="0">
                <a:sym typeface="Wingdings" panose="05000000000000000000" pitchFamily="2" charset="2"/>
              </a:rPr>
              <a:t>fluctuations</a:t>
            </a:r>
            <a:r>
              <a:rPr lang="en-US" sz="2200" dirty="0">
                <a:sym typeface="Wingdings" panose="05000000000000000000" pitchFamily="2" charset="2"/>
              </a:rPr>
              <a:t>.</a:t>
            </a:r>
            <a:endParaRPr lang="el-GR" sz="2200" dirty="0" smtClean="0"/>
          </a:p>
          <a:p>
            <a:pPr algn="just"/>
            <a:endParaRPr lang="el-GR" sz="2200" dirty="0" smtClean="0"/>
          </a:p>
          <a:p>
            <a:pPr algn="just"/>
            <a:endParaRPr lang="el-GR" sz="2200" dirty="0" smtClean="0"/>
          </a:p>
        </p:txBody>
      </p:sp>
    </p:spTree>
    <p:extLst>
      <p:ext uri="{BB962C8B-B14F-4D97-AF65-F5344CB8AC3E}">
        <p14:creationId xmlns:p14="http://schemas.microsoft.com/office/powerpoint/2010/main" val="92755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pPr algn="l"/>
            <a:r>
              <a:rPr lang="el-GR" dirty="0" err="1" smtClean="0">
                <a:solidFill>
                  <a:srgbClr val="002060"/>
                </a:solidFill>
              </a:rPr>
              <a:t>Ζαχαράκης</a:t>
            </a:r>
            <a:r>
              <a:rPr lang="el-GR" dirty="0" smtClean="0">
                <a:solidFill>
                  <a:srgbClr val="002060"/>
                </a:solidFill>
              </a:rPr>
              <a:t> Ηλίας</a:t>
            </a:r>
            <a:r>
              <a:rPr lang="en-US" dirty="0" smtClean="0">
                <a:solidFill>
                  <a:srgbClr val="002060"/>
                </a:solidFill>
              </a:rPr>
              <a:t>							</a:t>
            </a:r>
            <a:r>
              <a:rPr lang="el-GR" dirty="0" err="1" smtClean="0">
                <a:solidFill>
                  <a:srgbClr val="002060"/>
                </a:solidFill>
              </a:rPr>
              <a:t>Μελαχροινός</a:t>
            </a:r>
            <a:r>
              <a:rPr lang="el-GR" dirty="0" smtClean="0">
                <a:solidFill>
                  <a:srgbClr val="002060"/>
                </a:solidFill>
              </a:rPr>
              <a:t> Σέργιος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55576" y="764704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i="1" dirty="0" smtClean="0"/>
              <a:t>Χρονικές Συνιστώσες</a:t>
            </a:r>
            <a:endParaRPr lang="el-GR" sz="3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097824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sz="2200" dirty="0" smtClean="0"/>
          </a:p>
          <a:p>
            <a:pPr algn="just"/>
            <a:endParaRPr lang="el-GR" sz="2200" dirty="0" smtClean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07" y="0"/>
            <a:ext cx="8323385" cy="6381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070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pPr algn="l"/>
            <a:r>
              <a:rPr lang="el-GR" dirty="0" err="1" smtClean="0">
                <a:solidFill>
                  <a:srgbClr val="002060"/>
                </a:solidFill>
              </a:rPr>
              <a:t>Ζαχαράκης</a:t>
            </a:r>
            <a:r>
              <a:rPr lang="el-GR" dirty="0" smtClean="0">
                <a:solidFill>
                  <a:srgbClr val="002060"/>
                </a:solidFill>
              </a:rPr>
              <a:t> Ηλίας</a:t>
            </a:r>
            <a:r>
              <a:rPr lang="en-US" dirty="0" smtClean="0">
                <a:solidFill>
                  <a:srgbClr val="002060"/>
                </a:solidFill>
              </a:rPr>
              <a:t>							</a:t>
            </a:r>
            <a:r>
              <a:rPr lang="el-GR" dirty="0" err="1" smtClean="0">
                <a:solidFill>
                  <a:srgbClr val="002060"/>
                </a:solidFill>
              </a:rPr>
              <a:t>Μελαχροινός</a:t>
            </a:r>
            <a:r>
              <a:rPr lang="el-GR" dirty="0" smtClean="0">
                <a:solidFill>
                  <a:srgbClr val="002060"/>
                </a:solidFill>
              </a:rPr>
              <a:t> Σέργιος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55576" y="764704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i="1" dirty="0" smtClean="0"/>
              <a:t>Χρονικές Συνιστώσες</a:t>
            </a:r>
            <a:endParaRPr lang="el-GR" sz="3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097824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sz="2200" dirty="0" smtClean="0"/>
          </a:p>
          <a:p>
            <a:pPr algn="just"/>
            <a:endParaRPr lang="el-GR" sz="2200" dirty="0" smtClean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07" y="0"/>
            <a:ext cx="8323385" cy="6381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07" y="0"/>
            <a:ext cx="8323385" cy="6381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298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pPr algn="l"/>
            <a:r>
              <a:rPr lang="el-GR" dirty="0" err="1" smtClean="0">
                <a:solidFill>
                  <a:srgbClr val="002060"/>
                </a:solidFill>
              </a:rPr>
              <a:t>Ζαχαράκης</a:t>
            </a:r>
            <a:r>
              <a:rPr lang="el-GR" dirty="0" smtClean="0">
                <a:solidFill>
                  <a:srgbClr val="002060"/>
                </a:solidFill>
              </a:rPr>
              <a:t> Ηλίας</a:t>
            </a:r>
            <a:r>
              <a:rPr lang="en-US" dirty="0" smtClean="0">
                <a:solidFill>
                  <a:srgbClr val="002060"/>
                </a:solidFill>
              </a:rPr>
              <a:t>							</a:t>
            </a:r>
            <a:r>
              <a:rPr lang="el-GR" dirty="0" err="1" smtClean="0">
                <a:solidFill>
                  <a:srgbClr val="002060"/>
                </a:solidFill>
              </a:rPr>
              <a:t>Μελαχροινός</a:t>
            </a:r>
            <a:r>
              <a:rPr lang="el-GR" dirty="0" smtClean="0">
                <a:solidFill>
                  <a:srgbClr val="002060"/>
                </a:solidFill>
              </a:rPr>
              <a:t> Σέργιος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55576" y="764704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i="1" dirty="0" smtClean="0"/>
              <a:t>Κάποια διαγράμματα..</a:t>
            </a:r>
            <a:endParaRPr lang="el-GR" sz="3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097824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sz="2200" dirty="0" smtClean="0"/>
          </a:p>
          <a:p>
            <a:pPr algn="just"/>
            <a:endParaRPr lang="el-GR" sz="2200" dirty="0" smtClean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9566"/>
            <a:ext cx="9144000" cy="429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9566"/>
            <a:ext cx="9144000" cy="429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785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pPr algn="l"/>
            <a:r>
              <a:rPr lang="el-GR" dirty="0" err="1" smtClean="0">
                <a:solidFill>
                  <a:srgbClr val="002060"/>
                </a:solidFill>
              </a:rPr>
              <a:t>Ζαχαράκης</a:t>
            </a:r>
            <a:r>
              <a:rPr lang="el-GR" dirty="0" smtClean="0">
                <a:solidFill>
                  <a:srgbClr val="002060"/>
                </a:solidFill>
              </a:rPr>
              <a:t> Ηλίας</a:t>
            </a:r>
            <a:r>
              <a:rPr lang="en-US" dirty="0" smtClean="0">
                <a:solidFill>
                  <a:srgbClr val="002060"/>
                </a:solidFill>
              </a:rPr>
              <a:t>							</a:t>
            </a:r>
            <a:r>
              <a:rPr lang="el-GR" dirty="0" err="1" smtClean="0">
                <a:solidFill>
                  <a:srgbClr val="002060"/>
                </a:solidFill>
              </a:rPr>
              <a:t>Μελαχροινός</a:t>
            </a:r>
            <a:r>
              <a:rPr lang="el-GR" dirty="0" smtClean="0">
                <a:solidFill>
                  <a:srgbClr val="002060"/>
                </a:solidFill>
              </a:rPr>
              <a:t> Σέργιος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55576" y="764704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i="1" dirty="0" smtClean="0"/>
              <a:t>Κάποια διαγράμματα..</a:t>
            </a:r>
            <a:endParaRPr lang="el-GR" sz="3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097824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sz="2200" dirty="0" smtClean="0"/>
          </a:p>
          <a:p>
            <a:pPr algn="just"/>
            <a:endParaRPr lang="el-GR" sz="2200" dirty="0" smtClean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9566"/>
            <a:ext cx="9144000" cy="429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035"/>
            <a:ext cx="9144000" cy="429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620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pPr algn="l"/>
            <a:r>
              <a:rPr lang="el-GR" dirty="0" err="1" smtClean="0">
                <a:solidFill>
                  <a:srgbClr val="002060"/>
                </a:solidFill>
              </a:rPr>
              <a:t>Ζαχαράκης</a:t>
            </a:r>
            <a:r>
              <a:rPr lang="el-GR" dirty="0" smtClean="0">
                <a:solidFill>
                  <a:srgbClr val="002060"/>
                </a:solidFill>
              </a:rPr>
              <a:t> Ηλίας</a:t>
            </a:r>
            <a:r>
              <a:rPr lang="en-US" dirty="0" smtClean="0">
                <a:solidFill>
                  <a:srgbClr val="002060"/>
                </a:solidFill>
              </a:rPr>
              <a:t>							</a:t>
            </a:r>
            <a:r>
              <a:rPr lang="el-GR" dirty="0" err="1" smtClean="0">
                <a:solidFill>
                  <a:srgbClr val="002060"/>
                </a:solidFill>
              </a:rPr>
              <a:t>Μελαχροινός</a:t>
            </a:r>
            <a:r>
              <a:rPr lang="el-GR" dirty="0" smtClean="0">
                <a:solidFill>
                  <a:srgbClr val="002060"/>
                </a:solidFill>
              </a:rPr>
              <a:t> Σέργιος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55576" y="764704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i="1" dirty="0" smtClean="0"/>
              <a:t>Κάποια διαγράμματα..</a:t>
            </a:r>
            <a:endParaRPr lang="el-GR" sz="3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097824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sz="2200" dirty="0" smtClean="0"/>
          </a:p>
          <a:p>
            <a:pPr algn="just"/>
            <a:endParaRPr lang="el-GR" sz="2200" dirty="0" smtClean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9566"/>
            <a:ext cx="9144000" cy="429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376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pPr algn="l"/>
            <a:r>
              <a:rPr lang="el-GR" dirty="0" err="1" smtClean="0">
                <a:solidFill>
                  <a:srgbClr val="002060"/>
                </a:solidFill>
              </a:rPr>
              <a:t>Ζαχαράκης</a:t>
            </a:r>
            <a:r>
              <a:rPr lang="el-GR" dirty="0" smtClean="0">
                <a:solidFill>
                  <a:srgbClr val="002060"/>
                </a:solidFill>
              </a:rPr>
              <a:t> Ηλίας</a:t>
            </a:r>
            <a:r>
              <a:rPr lang="en-US" dirty="0" smtClean="0">
                <a:solidFill>
                  <a:srgbClr val="002060"/>
                </a:solidFill>
              </a:rPr>
              <a:t>							</a:t>
            </a:r>
            <a:r>
              <a:rPr lang="el-GR" dirty="0" err="1" smtClean="0">
                <a:solidFill>
                  <a:srgbClr val="002060"/>
                </a:solidFill>
              </a:rPr>
              <a:t>Μελαχροινός</a:t>
            </a:r>
            <a:r>
              <a:rPr lang="el-GR" dirty="0" smtClean="0">
                <a:solidFill>
                  <a:srgbClr val="002060"/>
                </a:solidFill>
              </a:rPr>
              <a:t> Σέργιος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55576" y="764704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i="1" dirty="0" smtClean="0"/>
              <a:t>Κάποια διαγράμματα..</a:t>
            </a:r>
            <a:endParaRPr lang="el-GR" sz="3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097824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sz="2200" dirty="0" smtClean="0"/>
          </a:p>
          <a:p>
            <a:pPr algn="just"/>
            <a:endParaRPr lang="el-GR" sz="22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429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329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pPr algn="l"/>
            <a:r>
              <a:rPr lang="el-GR" dirty="0" err="1" smtClean="0">
                <a:solidFill>
                  <a:srgbClr val="002060"/>
                </a:solidFill>
              </a:rPr>
              <a:t>Ζαχαράκης</a:t>
            </a:r>
            <a:r>
              <a:rPr lang="el-GR" dirty="0" smtClean="0">
                <a:solidFill>
                  <a:srgbClr val="002060"/>
                </a:solidFill>
              </a:rPr>
              <a:t> Ηλίας</a:t>
            </a:r>
            <a:r>
              <a:rPr lang="en-US" dirty="0" smtClean="0">
                <a:solidFill>
                  <a:srgbClr val="002060"/>
                </a:solidFill>
              </a:rPr>
              <a:t>							</a:t>
            </a:r>
            <a:r>
              <a:rPr lang="el-GR" dirty="0" err="1" smtClean="0">
                <a:solidFill>
                  <a:srgbClr val="002060"/>
                </a:solidFill>
              </a:rPr>
              <a:t>Μελαχροινός</a:t>
            </a:r>
            <a:r>
              <a:rPr lang="el-GR" dirty="0" smtClean="0">
                <a:solidFill>
                  <a:srgbClr val="002060"/>
                </a:solidFill>
              </a:rPr>
              <a:t> Σέργιος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55576" y="764704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i="1" dirty="0" smtClean="0"/>
              <a:t>Κάποια διαγράμματα..</a:t>
            </a:r>
            <a:endParaRPr lang="el-GR" sz="3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097824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sz="2200" dirty="0" smtClean="0"/>
          </a:p>
          <a:p>
            <a:pPr algn="just"/>
            <a:endParaRPr lang="el-GR" sz="2200" dirty="0" smtClean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429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379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pPr algn="l"/>
            <a:r>
              <a:rPr lang="el-GR" dirty="0" err="1" smtClean="0">
                <a:solidFill>
                  <a:srgbClr val="002060"/>
                </a:solidFill>
              </a:rPr>
              <a:t>Ζαχαράκης</a:t>
            </a:r>
            <a:r>
              <a:rPr lang="el-GR" dirty="0" smtClean="0">
                <a:solidFill>
                  <a:srgbClr val="002060"/>
                </a:solidFill>
              </a:rPr>
              <a:t> Ηλίας </a:t>
            </a:r>
            <a:r>
              <a:rPr lang="en-US" dirty="0" smtClean="0">
                <a:solidFill>
                  <a:srgbClr val="002060"/>
                </a:solidFill>
              </a:rPr>
              <a:t>							</a:t>
            </a:r>
            <a:r>
              <a:rPr lang="el-GR" dirty="0" err="1" smtClean="0">
                <a:solidFill>
                  <a:srgbClr val="002060"/>
                </a:solidFill>
              </a:rPr>
              <a:t>Μελαχροινός</a:t>
            </a:r>
            <a:r>
              <a:rPr lang="el-GR" dirty="0" smtClean="0">
                <a:solidFill>
                  <a:srgbClr val="002060"/>
                </a:solidFill>
              </a:rPr>
              <a:t> Σέργιος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39552" y="661629"/>
            <a:ext cx="792088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000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Ο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ρισμός της λέξης «τάσης» σύμφωνα με στο λεξικό της Ελληνικής γλώσσας του Γ. Μπαμπινιώτη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«η δυναμική που δημιουργούν τα υπάρχοντα δεδομένα»</a:t>
            </a:r>
            <a:endParaRPr kumimoji="0" lang="el-GR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Άρα αν θεωρήσουμε τα θεμελιώδη μεγέθη και την ψυχολογία των επενδυτών ως </a:t>
            </a:r>
            <a:r>
              <a:rPr kumimoji="0" lang="el-GR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«τα υπάρχοντα δεδομένα»,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τότε η τεχνική ανάλυση μελετά τη </a:t>
            </a:r>
            <a:r>
              <a:rPr kumimoji="0" lang="el-GR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δυναμική των τιμών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καθώς τα δεδομένα έχουν ήδη διαμορφώσει την τάση!!!</a:t>
            </a:r>
            <a:endParaRPr kumimoji="0" lang="el-GR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pPr algn="l"/>
            <a:r>
              <a:rPr lang="el-GR" dirty="0" err="1" smtClean="0">
                <a:solidFill>
                  <a:srgbClr val="002060"/>
                </a:solidFill>
              </a:rPr>
              <a:t>Ζαχαράκης</a:t>
            </a:r>
            <a:r>
              <a:rPr lang="el-GR" dirty="0" smtClean="0">
                <a:solidFill>
                  <a:srgbClr val="002060"/>
                </a:solidFill>
              </a:rPr>
              <a:t> Ηλίας</a:t>
            </a:r>
            <a:r>
              <a:rPr lang="en-US" dirty="0" smtClean="0">
                <a:solidFill>
                  <a:srgbClr val="002060"/>
                </a:solidFill>
              </a:rPr>
              <a:t>							</a:t>
            </a:r>
            <a:r>
              <a:rPr lang="el-GR" dirty="0" err="1" smtClean="0">
                <a:solidFill>
                  <a:srgbClr val="002060"/>
                </a:solidFill>
              </a:rPr>
              <a:t>Μελαχροινός</a:t>
            </a:r>
            <a:r>
              <a:rPr lang="el-GR" dirty="0" smtClean="0">
                <a:solidFill>
                  <a:srgbClr val="002060"/>
                </a:solidFill>
              </a:rPr>
              <a:t> Σέργιος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55576" y="764704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i="1" dirty="0" smtClean="0"/>
              <a:t>Κάποια διαγράμματα..</a:t>
            </a:r>
            <a:endParaRPr lang="el-GR" sz="3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097824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sz="2200" dirty="0" smtClean="0"/>
          </a:p>
          <a:p>
            <a:pPr algn="just"/>
            <a:endParaRPr lang="el-GR" sz="2200" dirty="0" smtClean="0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" y="1268760"/>
            <a:ext cx="9144000" cy="429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029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pPr algn="l"/>
            <a:r>
              <a:rPr lang="el-GR" dirty="0" err="1" smtClean="0">
                <a:solidFill>
                  <a:srgbClr val="002060"/>
                </a:solidFill>
              </a:rPr>
              <a:t>Ζαχαράκης</a:t>
            </a:r>
            <a:r>
              <a:rPr lang="el-GR" dirty="0" smtClean="0">
                <a:solidFill>
                  <a:srgbClr val="002060"/>
                </a:solidFill>
              </a:rPr>
              <a:t> Ηλίας</a:t>
            </a:r>
            <a:r>
              <a:rPr lang="en-US" dirty="0" smtClean="0">
                <a:solidFill>
                  <a:srgbClr val="002060"/>
                </a:solidFill>
              </a:rPr>
              <a:t>							</a:t>
            </a:r>
            <a:r>
              <a:rPr lang="el-GR" dirty="0" err="1" smtClean="0">
                <a:solidFill>
                  <a:srgbClr val="002060"/>
                </a:solidFill>
              </a:rPr>
              <a:t>Μελαχροινός</a:t>
            </a:r>
            <a:r>
              <a:rPr lang="el-GR" dirty="0" smtClean="0">
                <a:solidFill>
                  <a:srgbClr val="002060"/>
                </a:solidFill>
              </a:rPr>
              <a:t> Σέργιος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55576" y="764704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i="1" dirty="0" smtClean="0"/>
              <a:t>Κάποια διαγράμματα..</a:t>
            </a:r>
            <a:endParaRPr lang="el-GR" sz="3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097824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sz="2200" dirty="0" smtClean="0"/>
          </a:p>
          <a:p>
            <a:pPr algn="just"/>
            <a:endParaRPr lang="el-GR" sz="2200" dirty="0" smtClean="0"/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" y="1268760"/>
            <a:ext cx="9144000" cy="429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022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pPr algn="l"/>
            <a:r>
              <a:rPr lang="el-GR" dirty="0" err="1" smtClean="0">
                <a:solidFill>
                  <a:srgbClr val="002060"/>
                </a:solidFill>
              </a:rPr>
              <a:t>Ζαχαράκης</a:t>
            </a:r>
            <a:r>
              <a:rPr lang="el-GR" dirty="0" smtClean="0">
                <a:solidFill>
                  <a:srgbClr val="002060"/>
                </a:solidFill>
              </a:rPr>
              <a:t> Ηλίας</a:t>
            </a:r>
            <a:r>
              <a:rPr lang="en-US" dirty="0" smtClean="0">
                <a:solidFill>
                  <a:srgbClr val="002060"/>
                </a:solidFill>
              </a:rPr>
              <a:t>							</a:t>
            </a:r>
            <a:r>
              <a:rPr lang="el-GR" dirty="0" err="1" smtClean="0">
                <a:solidFill>
                  <a:srgbClr val="002060"/>
                </a:solidFill>
              </a:rPr>
              <a:t>Μελαχροινός</a:t>
            </a:r>
            <a:r>
              <a:rPr lang="el-GR" dirty="0" smtClean="0">
                <a:solidFill>
                  <a:srgbClr val="002060"/>
                </a:solidFill>
              </a:rPr>
              <a:t> Σέργιος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55576" y="764704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i="1" dirty="0" smtClean="0"/>
              <a:t>Κάποια διαγράμματα..</a:t>
            </a:r>
            <a:endParaRPr lang="el-GR" sz="3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097824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sz="2200" dirty="0" smtClean="0"/>
          </a:p>
          <a:p>
            <a:pPr algn="just"/>
            <a:endParaRPr lang="el-GR" sz="2200" dirty="0" smtClean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9566"/>
            <a:ext cx="9144000" cy="429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9566"/>
            <a:ext cx="9144000" cy="429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9566"/>
            <a:ext cx="9144000" cy="429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5756"/>
            <a:ext cx="9144000" cy="429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635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pPr algn="l"/>
            <a:r>
              <a:rPr lang="el-GR" dirty="0" err="1" smtClean="0">
                <a:solidFill>
                  <a:srgbClr val="002060"/>
                </a:solidFill>
              </a:rPr>
              <a:t>Ζαχαράκης</a:t>
            </a:r>
            <a:r>
              <a:rPr lang="el-GR" dirty="0" smtClean="0">
                <a:solidFill>
                  <a:srgbClr val="002060"/>
                </a:solidFill>
              </a:rPr>
              <a:t> Ηλίας</a:t>
            </a:r>
            <a:r>
              <a:rPr lang="en-US" dirty="0" smtClean="0">
                <a:solidFill>
                  <a:srgbClr val="002060"/>
                </a:solidFill>
              </a:rPr>
              <a:t>							</a:t>
            </a:r>
            <a:r>
              <a:rPr lang="el-GR" dirty="0" err="1" smtClean="0">
                <a:solidFill>
                  <a:srgbClr val="002060"/>
                </a:solidFill>
              </a:rPr>
              <a:t>Μελαχροινός</a:t>
            </a:r>
            <a:r>
              <a:rPr lang="el-GR" dirty="0" smtClean="0">
                <a:solidFill>
                  <a:srgbClr val="002060"/>
                </a:solidFill>
              </a:rPr>
              <a:t> Σέργιος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55576" y="764704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i="1" dirty="0" smtClean="0"/>
              <a:t>Κάποια διαγράμματα..</a:t>
            </a:r>
            <a:endParaRPr lang="el-GR" sz="3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097824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sz="2200" dirty="0" smtClean="0"/>
          </a:p>
          <a:p>
            <a:pPr algn="just"/>
            <a:endParaRPr lang="el-GR" sz="2200" dirty="0" smtClean="0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9566"/>
            <a:ext cx="9144000" cy="429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768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pPr algn="l"/>
            <a:r>
              <a:rPr lang="el-GR" dirty="0" err="1" smtClean="0">
                <a:solidFill>
                  <a:srgbClr val="002060"/>
                </a:solidFill>
              </a:rPr>
              <a:t>Ζαχαράκης</a:t>
            </a:r>
            <a:r>
              <a:rPr lang="el-GR" dirty="0" smtClean="0">
                <a:solidFill>
                  <a:srgbClr val="002060"/>
                </a:solidFill>
              </a:rPr>
              <a:t> Ηλίας</a:t>
            </a:r>
            <a:r>
              <a:rPr lang="en-US" dirty="0" smtClean="0">
                <a:solidFill>
                  <a:srgbClr val="002060"/>
                </a:solidFill>
              </a:rPr>
              <a:t>							</a:t>
            </a:r>
            <a:r>
              <a:rPr lang="el-GR" dirty="0" err="1" smtClean="0">
                <a:solidFill>
                  <a:srgbClr val="002060"/>
                </a:solidFill>
              </a:rPr>
              <a:t>Μελαχροινός</a:t>
            </a:r>
            <a:r>
              <a:rPr lang="el-GR" dirty="0" smtClean="0">
                <a:solidFill>
                  <a:srgbClr val="002060"/>
                </a:solidFill>
              </a:rPr>
              <a:t> Σέργιος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55576" y="764704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i="1" dirty="0" smtClean="0"/>
              <a:t>Κάποια διαγράμματα..</a:t>
            </a:r>
            <a:endParaRPr lang="el-GR" sz="3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097824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sz="2200" dirty="0" smtClean="0"/>
          </a:p>
          <a:p>
            <a:pPr algn="just"/>
            <a:endParaRPr lang="el-GR" sz="2200" dirty="0" smtClean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9566"/>
            <a:ext cx="9144000" cy="429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155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pPr algn="l"/>
            <a:r>
              <a:rPr lang="el-GR" dirty="0" err="1" smtClean="0">
                <a:solidFill>
                  <a:srgbClr val="002060"/>
                </a:solidFill>
              </a:rPr>
              <a:t>Ζαχαράκης</a:t>
            </a:r>
            <a:r>
              <a:rPr lang="el-GR" dirty="0" smtClean="0">
                <a:solidFill>
                  <a:srgbClr val="002060"/>
                </a:solidFill>
              </a:rPr>
              <a:t> Ηλίας</a:t>
            </a:r>
            <a:r>
              <a:rPr lang="en-US" dirty="0" smtClean="0">
                <a:solidFill>
                  <a:srgbClr val="002060"/>
                </a:solidFill>
              </a:rPr>
              <a:t>							</a:t>
            </a:r>
            <a:r>
              <a:rPr lang="el-GR" dirty="0" err="1" smtClean="0">
                <a:solidFill>
                  <a:srgbClr val="002060"/>
                </a:solidFill>
              </a:rPr>
              <a:t>Μελαχροινός</a:t>
            </a:r>
            <a:r>
              <a:rPr lang="el-GR" dirty="0" smtClean="0">
                <a:solidFill>
                  <a:srgbClr val="002060"/>
                </a:solidFill>
              </a:rPr>
              <a:t> Σέργιος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55576" y="764704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i="1" dirty="0" smtClean="0"/>
              <a:t>Κάποια διαγράμματα..</a:t>
            </a:r>
            <a:endParaRPr lang="el-GR" sz="3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097824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sz="2200" dirty="0" smtClean="0"/>
          </a:p>
          <a:p>
            <a:pPr algn="just"/>
            <a:endParaRPr lang="el-GR" sz="22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9566"/>
            <a:ext cx="9144000" cy="429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876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772400" cy="1008112"/>
          </a:xfrm>
        </p:spPr>
        <p:txBody>
          <a:bodyPr>
            <a:normAutofit/>
          </a:bodyPr>
          <a:lstStyle/>
          <a:p>
            <a:r>
              <a:rPr lang="el-GR" b="1" spc="600" dirty="0" smtClean="0">
                <a:solidFill>
                  <a:srgbClr val="0046D2"/>
                </a:solidFill>
              </a:rPr>
              <a:t>Θεμελιώδη ανάλυση</a:t>
            </a:r>
            <a:endParaRPr lang="el-GR" sz="2200" b="1" spc="600" dirty="0">
              <a:solidFill>
                <a:srgbClr val="0046D2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pPr algn="l"/>
            <a:r>
              <a:rPr lang="el-GR" dirty="0" err="1" smtClean="0">
                <a:solidFill>
                  <a:srgbClr val="002060"/>
                </a:solidFill>
              </a:rPr>
              <a:t>Ζαχαράκης</a:t>
            </a:r>
            <a:r>
              <a:rPr lang="el-GR" dirty="0" smtClean="0">
                <a:solidFill>
                  <a:srgbClr val="002060"/>
                </a:solidFill>
              </a:rPr>
              <a:t> Ηλίας </a:t>
            </a:r>
            <a:r>
              <a:rPr lang="en-US" dirty="0" smtClean="0">
                <a:solidFill>
                  <a:srgbClr val="002060"/>
                </a:solidFill>
              </a:rPr>
              <a:t>							 </a:t>
            </a:r>
            <a:r>
              <a:rPr lang="el-GR" dirty="0" err="1" smtClean="0">
                <a:solidFill>
                  <a:srgbClr val="002060"/>
                </a:solidFill>
              </a:rPr>
              <a:t>Μελαχροινός</a:t>
            </a:r>
            <a:r>
              <a:rPr lang="el-GR" dirty="0" smtClean="0">
                <a:solidFill>
                  <a:srgbClr val="002060"/>
                </a:solidFill>
              </a:rPr>
              <a:t> Σέργιος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- TextBox"/>
          <p:cNvSpPr txBox="1"/>
          <p:nvPr/>
        </p:nvSpPr>
        <p:spPr>
          <a:xfrm>
            <a:off x="1043608" y="1196752"/>
            <a:ext cx="67687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400" dirty="0" smtClean="0">
                <a:solidFill>
                  <a:schemeClr val="accent1">
                    <a:lumMod val="75000"/>
                  </a:schemeClr>
                </a:solidFill>
              </a:rPr>
              <a:t>Απαραίτητη η μελέτη των θεμελιωδών μεγεθών  </a:t>
            </a:r>
            <a:r>
              <a:rPr lang="el-GR" sz="2400" b="1" i="1" u="sng" dirty="0" smtClean="0">
                <a:solidFill>
                  <a:schemeClr val="accent1">
                    <a:lumMod val="75000"/>
                  </a:schemeClr>
                </a:solidFill>
              </a:rPr>
              <a:t>πριν την επένδυση</a:t>
            </a:r>
            <a:r>
              <a:rPr lang="el-GR" sz="24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l-GR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solidFill>
                  <a:schemeClr val="accent1">
                    <a:lumMod val="75000"/>
                  </a:schemeClr>
                </a:solidFill>
              </a:rPr>
              <a:t>Δεν είναι εύκολη μέθοδος. </a:t>
            </a:r>
          </a:p>
          <a:p>
            <a:pPr>
              <a:buFont typeface="Arial" pitchFamily="34" charset="0"/>
              <a:buChar char="•"/>
            </a:pPr>
            <a:endParaRPr lang="el-GR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solidFill>
                  <a:schemeClr val="accent1">
                    <a:lumMod val="75000"/>
                  </a:schemeClr>
                </a:solidFill>
              </a:rPr>
              <a:t>Μας λέει </a:t>
            </a:r>
            <a:r>
              <a:rPr lang="el-GR" sz="2400" b="1" i="1" u="sng" dirty="0" smtClean="0">
                <a:solidFill>
                  <a:schemeClr val="accent1">
                    <a:lumMod val="75000"/>
                  </a:schemeClr>
                </a:solidFill>
              </a:rPr>
              <a:t>που</a:t>
            </a:r>
            <a:r>
              <a:rPr lang="el-GR" sz="2400" dirty="0" smtClean="0">
                <a:solidFill>
                  <a:schemeClr val="accent1">
                    <a:lumMod val="75000"/>
                  </a:schemeClr>
                </a:solidFill>
              </a:rPr>
              <a:t> πρέπει να επενδύσουμε </a:t>
            </a:r>
            <a:r>
              <a:rPr lang="el-GR" sz="2400" b="1" i="1" u="sng" dirty="0" smtClean="0">
                <a:solidFill>
                  <a:schemeClr val="accent1">
                    <a:lumMod val="75000"/>
                  </a:schemeClr>
                </a:solidFill>
              </a:rPr>
              <a:t>όχι όμως το πότε</a:t>
            </a:r>
            <a:r>
              <a:rPr lang="el-GR" sz="24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l-GR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solidFill>
                  <a:schemeClr val="accent1">
                    <a:lumMod val="75000"/>
                  </a:schemeClr>
                </a:solidFill>
              </a:rPr>
              <a:t>Δεν υπολογίζει την ψυχολογία της αγοράς .</a:t>
            </a:r>
          </a:p>
          <a:p>
            <a:endParaRPr lang="el-GR" dirty="0" smtClean="0"/>
          </a:p>
          <a:p>
            <a:r>
              <a:rPr lang="el-GR" dirty="0" smtClean="0"/>
              <a:t>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772400" cy="1008112"/>
          </a:xfrm>
        </p:spPr>
        <p:txBody>
          <a:bodyPr>
            <a:normAutofit fontScale="90000"/>
          </a:bodyPr>
          <a:lstStyle/>
          <a:p>
            <a:r>
              <a:rPr lang="el-GR" b="1" spc="600" dirty="0" smtClean="0">
                <a:solidFill>
                  <a:srgbClr val="0046D2"/>
                </a:solidFill>
              </a:rPr>
              <a:t>Θεμελιώδη ανάλυση</a:t>
            </a:r>
            <a:br>
              <a:rPr lang="el-GR" b="1" spc="600" dirty="0" smtClean="0">
                <a:solidFill>
                  <a:srgbClr val="0046D2"/>
                </a:solidFill>
              </a:rPr>
            </a:br>
            <a:endParaRPr lang="el-GR" sz="2200" b="1" spc="600" dirty="0">
              <a:solidFill>
                <a:srgbClr val="0046D2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</p:spPr>
        <p:txBody>
          <a:bodyPr/>
          <a:lstStyle/>
          <a:p>
            <a:pPr algn="l"/>
            <a:r>
              <a:rPr lang="el-GR" dirty="0" err="1" smtClean="0">
                <a:solidFill>
                  <a:srgbClr val="002060"/>
                </a:solidFill>
              </a:rPr>
              <a:t>Ζαχαράκης</a:t>
            </a:r>
            <a:r>
              <a:rPr lang="el-GR" dirty="0" smtClean="0">
                <a:solidFill>
                  <a:srgbClr val="002060"/>
                </a:solidFill>
              </a:rPr>
              <a:t> Ηλίας </a:t>
            </a:r>
            <a:r>
              <a:rPr lang="en-US" dirty="0" smtClean="0">
                <a:solidFill>
                  <a:srgbClr val="002060"/>
                </a:solidFill>
              </a:rPr>
              <a:t>							 </a:t>
            </a:r>
            <a:r>
              <a:rPr lang="el-GR" dirty="0" err="1" smtClean="0">
                <a:solidFill>
                  <a:srgbClr val="002060"/>
                </a:solidFill>
              </a:rPr>
              <a:t>Μελαχροινός</a:t>
            </a:r>
            <a:r>
              <a:rPr lang="el-GR" dirty="0" smtClean="0">
                <a:solidFill>
                  <a:srgbClr val="002060"/>
                </a:solidFill>
              </a:rPr>
              <a:t> Σέργιος</a:t>
            </a:r>
            <a:endParaRPr lang="el-GR" dirty="0">
              <a:solidFill>
                <a:srgbClr val="002060"/>
              </a:solidFill>
            </a:endParaRP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5 - Διάγραμμα"/>
          <p:cNvGraphicFramePr/>
          <p:nvPr/>
        </p:nvGraphicFramePr>
        <p:xfrm>
          <a:off x="827584" y="1196752"/>
          <a:ext cx="741682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2490</Words>
  <Application>Microsoft Office PowerPoint</Application>
  <PresentationFormat>Προβολή στην οθόνη (4:3)</PresentationFormat>
  <Paragraphs>483</Paragraphs>
  <Slides>75</Slides>
  <Notes>75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75</vt:i4>
      </vt:variant>
    </vt:vector>
  </HeadingPairs>
  <TitlesOfParts>
    <vt:vector size="76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Θεμελιώδη ανάλυση</vt:lpstr>
      <vt:lpstr>Θεμελιώδη ανάλυση </vt:lpstr>
      <vt:lpstr>MARKET EMOTIONS  (Επενδυτική ψυχολογία)</vt:lpstr>
      <vt:lpstr>Παρουσίαση του PowerPoint</vt:lpstr>
      <vt:lpstr>Παρουσίαση του PowerPoint</vt:lpstr>
      <vt:lpstr>Ο επενδυτής έχει δύο βασικά συναισθηματικά “default options”: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Τεχνική ανάλυση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Intermarket analysis</dc:title>
  <dc:creator>.</dc:creator>
  <cp:lastModifiedBy>PC1</cp:lastModifiedBy>
  <cp:revision>87</cp:revision>
  <dcterms:created xsi:type="dcterms:W3CDTF">2014-05-04T20:19:01Z</dcterms:created>
  <dcterms:modified xsi:type="dcterms:W3CDTF">2014-12-19T14:12:39Z</dcterms:modified>
</cp:coreProperties>
</file>